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620689"/>
            <a:ext cx="8458200" cy="338437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Закон Краснодарского края №1539 </a:t>
            </a:r>
            <a:br>
              <a:rPr lang="ru-RU" dirty="0" smtClean="0"/>
            </a:br>
            <a:r>
              <a:rPr lang="ru-RU" dirty="0" smtClean="0"/>
              <a:t>«О мерах по профилактике безнадзорности и правонарушений в Краснодарском крае»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221088"/>
            <a:ext cx="8458200" cy="12961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Закон принят Законодательным Собранием Краснодарского </a:t>
            </a:r>
            <a:r>
              <a:rPr lang="ru-RU" smtClean="0"/>
              <a:t>края </a:t>
            </a:r>
            <a:r>
              <a:rPr lang="ru-RU" smtClean="0"/>
              <a:t>21</a:t>
            </a:r>
            <a:r>
              <a:rPr lang="ru-RU" smtClean="0"/>
              <a:t> </a:t>
            </a:r>
            <a:r>
              <a:rPr lang="ru-RU" dirty="0" smtClean="0"/>
              <a:t>июля 2008 года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44016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Цель закона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6793"/>
            <a:ext cx="8686800" cy="187220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Wingdings 2"/>
              <a:buAutoNum type="arabicPeriod"/>
              <a:defRPr/>
            </a:pPr>
            <a:r>
              <a:rPr lang="ru-RU" sz="2800" dirty="0" smtClean="0"/>
              <a:t>Создание правовой основы для защиты жизни и здоровья несовершеннолетних.</a:t>
            </a:r>
          </a:p>
          <a:p>
            <a:pPr marL="514350" indent="-514350">
              <a:buFont typeface="Wingdings 2"/>
              <a:buAutoNum type="arabicPeriod"/>
              <a:defRPr/>
            </a:pPr>
            <a:r>
              <a:rPr lang="ru-RU" sz="2800" dirty="0" smtClean="0"/>
              <a:t>Профилактика безнадзорности и правонарушений несовершеннолетних</a:t>
            </a:r>
          </a:p>
          <a:p>
            <a:endParaRPr lang="ru-RU" dirty="0"/>
          </a:p>
        </p:txBody>
      </p:sp>
      <p:pic>
        <p:nvPicPr>
          <p:cNvPr id="18434" name="Picture 2" descr="http://go2.imgsmail.ru/imgpreview?key=141aeadc57387bd8&amp;mb=imgdb_preview_8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356992"/>
            <a:ext cx="5040560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86409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Почему принят этот закон?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5"/>
            <a:ext cx="8740080" cy="302433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1800" dirty="0" smtClean="0"/>
              <a:t>- Ежегодно в России более 2 тысяч детей погибают от жестокости родителей!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/>
              <a:t>- Ежегодно на Кубани около 4 тысяч детей остаются сиротами.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/>
              <a:t>- За 8 месяцев в крае зарегистрировано 497 без вести пропавших несовершеннолетних, каждого 13 ребёнка не удалось найти.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/>
              <a:t>Жизненная необходимость обусловила принятие в нашем крае Закона, который стал щитом на пути вседозволенности. Повысил ответственность родителей за безопасность детей, объединил усилия обеспокоенной общественности</a:t>
            </a:r>
            <a:r>
              <a:rPr lang="ru-RU" sz="2000" dirty="0" smtClean="0"/>
              <a:t>. </a:t>
            </a:r>
          </a:p>
          <a:p>
            <a:endParaRPr lang="ru-RU" dirty="0"/>
          </a:p>
        </p:txBody>
      </p:sp>
      <p:pic>
        <p:nvPicPr>
          <p:cNvPr id="4" name="Picture 2" descr="http://dmirix.ru/wp-content/uploads/2012/10/3045QK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05064"/>
            <a:ext cx="3563888" cy="2681016"/>
          </a:xfrm>
          <a:prstGeom prst="rect">
            <a:avLst/>
          </a:prstGeom>
          <a:noFill/>
        </p:spPr>
      </p:pic>
      <p:pic>
        <p:nvPicPr>
          <p:cNvPr id="5" name="Picture 4" descr="http://cs9630.vk.me/u40968471/-14/x_9cf045c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005064"/>
            <a:ext cx="3592860" cy="2700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22413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1800" dirty="0" smtClean="0">
                <a:solidFill>
                  <a:srgbClr val="FF0000"/>
                </a:solidFill>
              </a:rPr>
              <a:t>Символом закона, его брендом стало изображение на фоне сердца взявшихся за руки маленьких девочки и мальчика. </a:t>
            </a:r>
            <a:r>
              <a:rPr lang="ru-RU" sz="1800" dirty="0" err="1" smtClean="0">
                <a:solidFill>
                  <a:srgbClr val="FF0000"/>
                </a:solidFill>
              </a:rPr>
              <a:t>Слоган</a:t>
            </a:r>
            <a:r>
              <a:rPr lang="ru-RU" sz="1800" dirty="0" smtClean="0">
                <a:solidFill>
                  <a:srgbClr val="FF0000"/>
                </a:solidFill>
              </a:rPr>
              <a:t> под символом, кратко и красноречиво отражает саму суть Закона .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16386" name="Picture 2" descr="http://www.konstadmin.ru/images/stories/glavnaya/27-08-12/vnim-nes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6696744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krasnodar.ru/upload/medialibrary/948/9481bb2adf441097a5c02b997b7dfb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4051428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Краснодарском нашем крае, на известной всем Кубани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Появляется закон, никому он не знаком.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Защищает жизнь он нашу, делает ее он краше,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Чтоб здоровье укрепил, безнадзорным не ходил.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Ночью дома ты сиди, анти действий не веди!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Табаку объявлен бой. Беспризорники домой!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Изучили мы Закон. И теперь знаком нам он.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Его не будем нарушать,  статьи все будем соблюдать!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Только ли у нас есть такой закон?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7"/>
            <a:ext cx="8686800" cy="345638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/>
              <a:t>в Соединенных Штатах Америки родители оставляют своих детей, которым еще не исполнилось 12 лет, одних дома или на улице, то, скорее всего, соседи или знакомые тут же сообщат об этом в специальные государственные агентства. В этом случае родителям грозит большой штраф и воспитательные курсы. </a:t>
            </a:r>
          </a:p>
          <a:p>
            <a:pPr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/>
              <a:t>В Англии оставление детей в возрасте до 14 лет считается уголовным преступлением. </a:t>
            </a:r>
          </a:p>
          <a:p>
            <a:pPr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/>
              <a:t>В Германии можно попасть в тюрьму за оставление ребенка до 14 лет одного даже на 15 минут. </a:t>
            </a:r>
          </a:p>
          <a:p>
            <a:pPr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/>
              <a:t>Во Франции гражданину, не сообщившему о ребенке, попавшем в социально опасное положение, грозит уголовное преследование. </a:t>
            </a:r>
            <a:endParaRPr lang="ru-RU" sz="2000" dirty="0"/>
          </a:p>
        </p:txBody>
      </p:sp>
      <p:pic>
        <p:nvPicPr>
          <p:cNvPr id="14338" name="Picture 2" descr="http://s017.radikal.ru/i419/1311/09/4f7067042a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1" y="4437112"/>
            <a:ext cx="3672409" cy="2314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Не нарушает ли Закон права человека?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5"/>
            <a:ext cx="8524056" cy="2952329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900" dirty="0" smtClean="0"/>
              <a:t>Закон разработан на прочном нормативно-правовом фундаменте: Конституции Российской Федерации, Семейном кодексе РФ. </a:t>
            </a:r>
          </a:p>
          <a:p>
            <a:pPr algn="just">
              <a:buNone/>
            </a:pPr>
            <a:r>
              <a:rPr lang="ru-RU" sz="2900" dirty="0" smtClean="0"/>
              <a:t>Наш Закон в полной мере обеспечивает и защищает прав ребёнка!</a:t>
            </a:r>
          </a:p>
          <a:p>
            <a:pPr algn="just">
              <a:buNone/>
            </a:pPr>
            <a:r>
              <a:rPr lang="ru-RU" sz="2900" dirty="0" smtClean="0"/>
              <a:t>Это право:</a:t>
            </a:r>
          </a:p>
          <a:p>
            <a:pPr>
              <a:buFont typeface="Wingdings" pitchFamily="2" charset="2"/>
              <a:buChar char="v"/>
            </a:pPr>
            <a:r>
              <a:rPr lang="ru-RU" sz="2900" dirty="0" smtClean="0"/>
              <a:t>на безопасность;</a:t>
            </a:r>
          </a:p>
          <a:p>
            <a:pPr>
              <a:buFont typeface="Wingdings" pitchFamily="2" charset="2"/>
              <a:buChar char="v"/>
            </a:pPr>
            <a:r>
              <a:rPr lang="ru-RU" sz="2900" dirty="0" smtClean="0"/>
              <a:t>на заботу и содержание со стороны родителей;</a:t>
            </a:r>
          </a:p>
          <a:p>
            <a:pPr>
              <a:buFont typeface="Wingdings" pitchFamily="2" charset="2"/>
              <a:buChar char="v"/>
            </a:pPr>
            <a:r>
              <a:rPr lang="ru-RU" sz="2900" dirty="0" smtClean="0"/>
              <a:t>на получение образования в школе в учебное время;</a:t>
            </a:r>
          </a:p>
          <a:p>
            <a:pPr>
              <a:buFont typeface="Wingdings" pitchFamily="2" charset="2"/>
              <a:buChar char="v"/>
            </a:pPr>
            <a:r>
              <a:rPr lang="ru-RU" sz="2900" dirty="0" smtClean="0"/>
              <a:t>на организацию отдыха, занятости, досуга;</a:t>
            </a:r>
          </a:p>
          <a:p>
            <a:pPr>
              <a:buFont typeface="Wingdings" pitchFamily="2" charset="2"/>
              <a:buChar char="v"/>
            </a:pPr>
            <a:r>
              <a:rPr lang="ru-RU" sz="2900" dirty="0" smtClean="0"/>
              <a:t>на защиту от противоправных действий в общественных местах;</a:t>
            </a:r>
          </a:p>
          <a:p>
            <a:pPr>
              <a:buFont typeface="Wingdings" pitchFamily="2" charset="2"/>
              <a:buChar char="v"/>
            </a:pPr>
            <a:r>
              <a:rPr lang="ru-RU" sz="2900" dirty="0" smtClean="0"/>
              <a:t>на защиту от вовлечения в употребление наркотических средств, алкоголя, курения табака.</a:t>
            </a:r>
          </a:p>
          <a:p>
            <a:endParaRPr lang="ru-RU" dirty="0"/>
          </a:p>
        </p:txBody>
      </p:sp>
      <p:pic>
        <p:nvPicPr>
          <p:cNvPr id="13314" name="Picture 2" descr="http://kemschool94.ucoz.ru/_nw/9/14184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933056"/>
            <a:ext cx="4320480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2530" name="Picture 2" descr="http://school73.centerstart.ru/sites/default/files/u11/prioritety_zakon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409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792088"/>
          </a:xfrm>
        </p:spPr>
        <p:txBody>
          <a:bodyPr/>
          <a:lstStyle/>
          <a:p>
            <a:pPr algn="ctr"/>
            <a:r>
              <a:rPr lang="ru-RU" dirty="0" smtClean="0"/>
              <a:t>Общественные места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812088" cy="5400600"/>
          </a:xfrm>
        </p:spPr>
        <p:txBody>
          <a:bodyPr>
            <a:normAutofit fontScale="62500" lnSpcReduction="20000"/>
          </a:bodyPr>
          <a:lstStyle/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места общего пользования, в том числе улицы, парки, скверы; 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автомобильные и железные дороги как в пределах населенного пункта, так и между населенными пунктами;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остановки общественного транспорта; территории, на которых осуществляется строительство; 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места общего пользования в жилых домах - межквартирные лестничные площадки, лестницы, лифты, лифтовые и иные шахты, коридоры, технические этажи, чердаки, подвалы, крыши;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территории, прилегающие к жилым домам и образовательным учреждениям, в том числе детские площадки, спортивные сооружения; 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места, предназначенные для использования в сфере развлечения, досуга, торговли; 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территории вокзалов, аэропортов; 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водоемы и прилегающая к ним территория, 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dirty="0" smtClean="0"/>
              <a:t>иные места, определяемые как общественные для целей настоящего Закона; </a:t>
            </a:r>
          </a:p>
          <a:p>
            <a:pPr marL="0" lvl="0" algn="just">
              <a:spcBef>
                <a:spcPts val="0"/>
              </a:spcBef>
              <a:buFont typeface="Wingdings" pitchFamily="2" charset="2"/>
              <a:buChar char="v"/>
            </a:pPr>
            <a:r>
              <a:rPr lang="ru-RU" b="1" dirty="0" smtClean="0"/>
              <a:t>учебное время </a:t>
            </a:r>
            <a:r>
              <a:rPr lang="ru-RU" dirty="0" smtClean="0"/>
              <a:t>— </a:t>
            </a:r>
            <a:r>
              <a:rPr lang="ru-RU" dirty="0" err="1" smtClean="0"/>
              <a:t>время</a:t>
            </a:r>
            <a:r>
              <a:rPr lang="ru-RU" dirty="0" smtClean="0"/>
              <a:t> занятий (мероприятий) в образовательном учреждении согласно расписанию. Время начала и окончания занятий (мероприятий) указывается в дневнике или другом документе, рекомендованном краевым органом управления образованием.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86409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Что будет, если нарушишь закон?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2952328"/>
          </a:xfrm>
        </p:spPr>
        <p:txBody>
          <a:bodyPr>
            <a:normAutofit fontScale="70000" lnSpcReduction="20000"/>
          </a:bodyPr>
          <a:lstStyle/>
          <a:p>
            <a:pPr lvl="0">
              <a:buFont typeface="Wingdings" pitchFamily="2" charset="2"/>
              <a:buChar char="v"/>
            </a:pPr>
            <a:r>
              <a:rPr lang="ru-RU" dirty="0" smtClean="0"/>
              <a:t>Нарушившие закон будут доставлены в орган внутренних дел, где будут содержаться до 3 часов. Сотрудники выясняют условия жизни и выявляют обстоятельства совершения правонарушения.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/>
              <a:t>Родителей ждёт наказание в виде штрафа или серьёзное предупреждение.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/>
              <a:t>А также отобрание его у родителей и лишение родительских прав.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/>
              <a:t>Помещение ребёнка в детскую трудовую колонию.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3554" name="Picture 2" descr="http://www.krasnodar.ru/photo/NEWS_1/DSC00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9040"/>
            <a:ext cx="4614707" cy="3068960"/>
          </a:xfrm>
          <a:prstGeom prst="rect">
            <a:avLst/>
          </a:prstGeom>
          <a:noFill/>
        </p:spPr>
      </p:pic>
      <p:pic>
        <p:nvPicPr>
          <p:cNvPr id="23558" name="Picture 6" descr="http://sergtyumen.narod.ru/pics/pic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89040"/>
            <a:ext cx="4572000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Чем же занять свободное время?</a:t>
            </a:r>
            <a:endParaRPr lang="ru-RU" sz="3200" dirty="0"/>
          </a:p>
        </p:txBody>
      </p:sp>
      <p:pic>
        <p:nvPicPr>
          <p:cNvPr id="24578" name="Picture 2" descr="http://ladystyles.ru/wp-content/uploads/images/Hobbi-dlja-dete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104456" cy="2896642"/>
          </a:xfrm>
          <a:prstGeom prst="rect">
            <a:avLst/>
          </a:prstGeom>
          <a:noFill/>
        </p:spPr>
      </p:pic>
      <p:pic>
        <p:nvPicPr>
          <p:cNvPr id="24580" name="Picture 4" descr="http://cs308224.vk.me/v308224775/58ce/FgTISZzbh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89040"/>
            <a:ext cx="4104456" cy="2902472"/>
          </a:xfrm>
          <a:prstGeom prst="rect">
            <a:avLst/>
          </a:prstGeom>
          <a:noFill/>
        </p:spPr>
      </p:pic>
      <p:pic>
        <p:nvPicPr>
          <p:cNvPr id="24582" name="Picture 6" descr="http://s9.postimg.org/lckdi5vmn/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052736"/>
            <a:ext cx="4104456" cy="2808312"/>
          </a:xfrm>
          <a:prstGeom prst="rect">
            <a:avLst/>
          </a:prstGeom>
          <a:noFill/>
        </p:spPr>
      </p:pic>
      <p:pic>
        <p:nvPicPr>
          <p:cNvPr id="24584" name="Picture 8" descr="http://skarvit.ru/wp-content/uploads/2013/06/originnal_18322caffafb8d77c388c2a96f389d3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789040"/>
            <a:ext cx="4104456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5602" name="Picture 2" descr="http://yeiskgid.ru/images/news/publication/54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94</TotalTime>
  <Words>489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Закон Краснодарского края №1539  «О мерах по профилактике безнадзорности и правонарушений в Краснодарском крае» </vt:lpstr>
      <vt:lpstr>Цель закона</vt:lpstr>
      <vt:lpstr>Почему принят этот закон?</vt:lpstr>
      <vt:lpstr>Символом закона, его брендом стало изображение на фоне сердца взявшихся за руки маленьких девочки и мальчика. Слоган под символом, кратко и красноречиво отражает саму суть Закона .</vt:lpstr>
      <vt:lpstr>Слайд 5</vt:lpstr>
      <vt:lpstr>Только ли у нас есть такой закон?</vt:lpstr>
      <vt:lpstr>Не нарушает ли Закон права человека?</vt:lpstr>
      <vt:lpstr>Слайд 8</vt:lpstr>
      <vt:lpstr>Общественные места</vt:lpstr>
      <vt:lpstr>Что будет, если нарушишь закон?</vt:lpstr>
      <vt:lpstr>Чем же занять свободное время?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 Краснодарского края №1539  «О мерах по профилактике безнадзорности и правонарушений в Краснодарском крае» </dc:title>
  <dc:creator>Пользователь</dc:creator>
  <cp:lastModifiedBy>Пользователь</cp:lastModifiedBy>
  <cp:revision>22</cp:revision>
  <dcterms:created xsi:type="dcterms:W3CDTF">2016-03-06T15:40:44Z</dcterms:created>
  <dcterms:modified xsi:type="dcterms:W3CDTF">2016-03-06T18:04:00Z</dcterms:modified>
</cp:coreProperties>
</file>