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2" r:id="rId9"/>
    <p:sldId id="264" r:id="rId10"/>
    <p:sldId id="266" r:id="rId11"/>
    <p:sldId id="265" r:id="rId12"/>
    <p:sldId id="267" r:id="rId13"/>
    <p:sldId id="268" r:id="rId14"/>
    <p:sldId id="269" r:id="rId15"/>
    <p:sldId id="270" r:id="rId16"/>
    <p:sldId id="271" r:id="rId17"/>
    <p:sldId id="276" r:id="rId18"/>
    <p:sldId id="277" r:id="rId19"/>
    <p:sldId id="280" r:id="rId20"/>
    <p:sldId id="281" r:id="rId21"/>
    <p:sldId id="282" r:id="rId22"/>
    <p:sldId id="283" r:id="rId23"/>
    <p:sldId id="285" r:id="rId24"/>
    <p:sldId id="287" r:id="rId25"/>
    <p:sldId id="288" r:id="rId26"/>
    <p:sldId id="279" r:id="rId27"/>
    <p:sldId id="278" r:id="rId28"/>
    <p:sldId id="286" r:id="rId29"/>
    <p:sldId id="284" r:id="rId30"/>
    <p:sldId id="290" r:id="rId31"/>
    <p:sldId id="292" r:id="rId3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737" autoAdjust="0"/>
  </p:normalViewPr>
  <p:slideViewPr>
    <p:cSldViewPr snapToGrid="0">
      <p:cViewPr>
        <p:scale>
          <a:sx n="78" d="100"/>
          <a:sy n="78" d="100"/>
        </p:scale>
        <p:origin x="-396" y="-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304800" y="228600"/>
            <a:ext cx="11594592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82220" y="5353963"/>
            <a:ext cx="11631168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600200"/>
            <a:ext cx="103632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556001"/>
            <a:ext cx="85344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312F94-C24D-424C-9DED-9046FB4FE1B7}" type="datetimeFigureOut">
              <a:rPr lang="ru-RU" smtClean="0"/>
              <a:t>01.02.2022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F380F-B6A5-4ACB-B240-FB7510AA4CA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312F94-C24D-424C-9DED-9046FB4FE1B7}" type="datetimeFigureOut">
              <a:rPr lang="ru-RU" smtClean="0"/>
              <a:t>01.02.2022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F380F-B6A5-4ACB-B240-FB7510AA4CA4}" type="slidenum">
              <a:rPr lang="ru-RU" smtClean="0"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304800" y="228600"/>
            <a:ext cx="11594592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8063251" y="4203592"/>
            <a:ext cx="383523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3492427" y="4075290"/>
            <a:ext cx="7392687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3771637" y="4087562"/>
            <a:ext cx="729064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7479319" y="4074175"/>
            <a:ext cx="4410667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82220" y="4058555"/>
            <a:ext cx="11631168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0043" y="2463560"/>
            <a:ext cx="103632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23153" y="1437449"/>
            <a:ext cx="8556979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312F94-C24D-424C-9DED-9046FB4FE1B7}" type="datetimeFigureOut">
              <a:rPr lang="ru-RU" smtClean="0"/>
              <a:t>01.02.2022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F380F-B6A5-4ACB-B240-FB7510AA4CA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312F94-C24D-424C-9DED-9046FB4FE1B7}" type="datetimeFigureOut">
              <a:rPr lang="ru-RU" smtClean="0"/>
              <a:t>01.02.2022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F380F-B6A5-4ACB-B240-FB7510AA4CA4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902207" y="2679192"/>
            <a:ext cx="5096256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6193536" y="2679192"/>
            <a:ext cx="5096256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2208" y="2678114"/>
            <a:ext cx="5096256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03110" y="3429001"/>
            <a:ext cx="5093407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7600" y="2678113"/>
            <a:ext cx="5096256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7" y="3429001"/>
            <a:ext cx="5096256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312F94-C24D-424C-9DED-9046FB4FE1B7}" type="datetimeFigureOut">
              <a:rPr lang="ru-RU" smtClean="0"/>
              <a:t>01.02.2022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F380F-B6A5-4ACB-B240-FB7510AA4CA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312F94-C24D-424C-9DED-9046FB4FE1B7}" type="datetimeFigureOut">
              <a:rPr lang="ru-RU" smtClean="0"/>
              <a:t>01.02.2022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F380F-B6A5-4ACB-B240-FB7510AA4CA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304800" y="228600"/>
            <a:ext cx="11594592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82220" y="714191"/>
            <a:ext cx="11631168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312F94-C24D-424C-9DED-9046FB4FE1B7}" type="datetimeFigureOut">
              <a:rPr lang="ru-RU" smtClean="0"/>
              <a:t>01.02.2022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F380F-B6A5-4ACB-B240-FB7510AA4CA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304800" y="228600"/>
            <a:ext cx="11594592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312F94-C24D-424C-9DED-9046FB4FE1B7}" type="datetimeFigureOut">
              <a:rPr lang="ru-RU" smtClean="0"/>
              <a:t>01.02.2022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F380F-B6A5-4ACB-B240-FB7510AA4CA4}" type="slidenum">
              <a:rPr lang="ru-RU" smtClean="0"/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19200" y="3581401"/>
            <a:ext cx="44704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82220" y="714191"/>
            <a:ext cx="11631168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1219200" y="2286000"/>
            <a:ext cx="44704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02616" y="1828800"/>
            <a:ext cx="5205435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304800" y="228600"/>
            <a:ext cx="11594592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82220" y="5353963"/>
            <a:ext cx="11631168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98874" y="338667"/>
            <a:ext cx="5083527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91112" y="2785533"/>
            <a:ext cx="5091289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312F94-C24D-424C-9DED-9046FB4FE1B7}" type="datetimeFigureOut">
              <a:rPr lang="ru-RU" smtClean="0"/>
              <a:t>01.02.2022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F380F-B6A5-4ACB-B240-FB7510AA4CA4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17600" y="1371600"/>
            <a:ext cx="475488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312F94-C24D-424C-9DED-9046FB4FE1B7}" type="datetimeFigureOut">
              <a:rPr lang="ru-RU" smtClean="0"/>
              <a:t>01.02.2022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F380F-B6A5-4ACB-B240-FB7510AA4CA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304800" y="228600"/>
            <a:ext cx="11594592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312F94-C24D-424C-9DED-9046FB4FE1B7}" type="datetimeFigureOut">
              <a:rPr lang="ru-RU" smtClean="0"/>
              <a:t>01.02.2022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F380F-B6A5-4ACB-B240-FB7510AA4CA4}" type="slidenum">
              <a:rPr lang="ru-RU" smtClean="0"/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82220" y="714191"/>
            <a:ext cx="11631168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1447801"/>
            <a:ext cx="27432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1447800"/>
            <a:ext cx="80264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304800" y="228600"/>
            <a:ext cx="11594592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82220" y="1679429"/>
            <a:ext cx="11631168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338328"/>
            <a:ext cx="109728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84896" y="6250165"/>
            <a:ext cx="50489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08312F94-C24D-424C-9DED-9046FB4FE1B7}" type="datetimeFigureOut">
              <a:rPr lang="ru-RU" smtClean="0"/>
              <a:t>01.02.2022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185" y="6250165"/>
            <a:ext cx="50489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21451" y="6250164"/>
            <a:ext cx="15491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EB3F380F-B6A5-4ACB-B240-FB7510AA4CA4}" type="slidenum">
              <a:rPr lang="ru-RU" smtClean="0"/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62757" y="2675467"/>
            <a:ext cx="9877777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>
            <a:alpha val="97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13565" y="498764"/>
            <a:ext cx="7308271" cy="4207348"/>
          </a:xfrm>
          <a:solidFill>
            <a:srgbClr val="00B0F0"/>
          </a:solidFill>
        </p:spPr>
        <p:txBody>
          <a:bodyPr>
            <a:noAutofit/>
          </a:bodyPr>
          <a:lstStyle/>
          <a:p>
            <a:r>
              <a:rPr lang="ru-RU" sz="5400" b="1" dirty="0" smtClean="0">
                <a:solidFill>
                  <a:srgbClr val="C00000"/>
                </a:solidFill>
              </a:rPr>
              <a:t>Меры безопасности </a:t>
            </a:r>
            <a:br>
              <a:rPr lang="ru-RU" sz="5400" b="1" dirty="0" smtClean="0">
                <a:solidFill>
                  <a:srgbClr val="C00000"/>
                </a:solidFill>
              </a:rPr>
            </a:br>
            <a:r>
              <a:rPr lang="ru-RU" sz="5400" b="1" dirty="0" smtClean="0">
                <a:solidFill>
                  <a:srgbClr val="C00000"/>
                </a:solidFill>
              </a:rPr>
              <a:t>на водоёмах </a:t>
            </a:r>
            <a:br>
              <a:rPr lang="ru-RU" sz="5400" b="1" dirty="0" smtClean="0">
                <a:solidFill>
                  <a:srgbClr val="C00000"/>
                </a:solidFill>
              </a:rPr>
            </a:br>
            <a:r>
              <a:rPr lang="ru-RU" sz="5400" b="1" dirty="0" smtClean="0">
                <a:solidFill>
                  <a:srgbClr val="C00000"/>
                </a:solidFill>
              </a:rPr>
              <a:t>в зимний </a:t>
            </a:r>
            <a:br>
              <a:rPr lang="ru-RU" sz="5400" b="1" dirty="0" smtClean="0">
                <a:solidFill>
                  <a:srgbClr val="C00000"/>
                </a:solidFill>
              </a:rPr>
            </a:br>
            <a:r>
              <a:rPr lang="ru-RU" sz="5400" b="1" dirty="0" smtClean="0">
                <a:solidFill>
                  <a:srgbClr val="C00000"/>
                </a:solidFill>
              </a:rPr>
              <a:t>период.</a:t>
            </a:r>
            <a:endParaRPr lang="ru-RU" sz="5400" b="1" dirty="0">
              <a:solidFill>
                <a:srgbClr val="C0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70164" y="5145024"/>
            <a:ext cx="11651672" cy="1712976"/>
          </a:xfrm>
        </p:spPr>
        <p:txBody>
          <a:bodyPr>
            <a:normAutofit/>
          </a:bodyPr>
          <a:lstStyle/>
          <a:p>
            <a:endParaRPr lang="ru-RU" sz="4000" dirty="0">
              <a:solidFill>
                <a:srgbClr val="FF0000"/>
              </a:solidFill>
            </a:endParaRPr>
          </a:p>
        </p:txBody>
      </p:sp>
      <p:pic>
        <p:nvPicPr>
          <p:cNvPr id="4" name="Рисунок 3" descr="http://upload.wikimedia.org/wikipedia/commons/thumb/0/08/Emblem_of_the_Russian_Ministry_of_Extraordinary_Situations_%28small%29.svg/220px-Emblem_of_the_Russian_Ministry_of_Extraordinary_Situations_%28small%29.svg.pn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891" y="168442"/>
            <a:ext cx="4031674" cy="4022558"/>
          </a:xfrm>
          <a:prstGeom prst="rect">
            <a:avLst/>
          </a:prstGeom>
          <a:solidFill>
            <a:srgbClr val="00B0F0"/>
          </a:solidFill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32723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255181"/>
            <a:ext cx="10515600" cy="4334282"/>
          </a:xfrm>
        </p:spPr>
        <p:txBody>
          <a:bodyPr/>
          <a:lstStyle/>
          <a:p>
            <a:pPr algn="ctr"/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5380074"/>
            <a:ext cx="10515600" cy="1318438"/>
          </a:xfrm>
        </p:spPr>
        <p:txBody>
          <a:bodyPr>
            <a:normAutofit/>
          </a:bodyPr>
          <a:lstStyle/>
          <a:p>
            <a:pPr algn="ctr"/>
            <a:endParaRPr lang="ru-RU" sz="4800" b="1" dirty="0">
              <a:solidFill>
                <a:srgbClr val="FF0000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4690" y="256033"/>
            <a:ext cx="9520695" cy="52303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9423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>
            <a:alpha val="21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91386" y="1148316"/>
            <a:ext cx="4763386" cy="4720672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1386" y="233916"/>
            <a:ext cx="4763386" cy="914400"/>
          </a:xfrm>
          <a:solidFill>
            <a:srgbClr val="00B0F0">
              <a:alpha val="34000"/>
            </a:srgbClr>
          </a:solidFill>
        </p:spPr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457200"/>
            <a:ext cx="6597686" cy="5837273"/>
          </a:xfrm>
        </p:spPr>
        <p:txBody>
          <a:bodyPr/>
          <a:lstStyle/>
          <a:p>
            <a:r>
              <a:rPr lang="ru-RU" sz="4000" b="1" dirty="0"/>
              <a:t>Несоблюдение правил безопасности на водных объектах в осенне-зимний период часто становится причиной гибели и травматизма людей, особенно детей оставленных без внимания и присмотра взрослых.</a:t>
            </a:r>
          </a:p>
          <a:p>
            <a:endParaRPr lang="ru-RU" b="1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386" y="233916"/>
            <a:ext cx="4991802" cy="5635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885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>
            <a:alpha val="3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72025" y="457200"/>
            <a:ext cx="6953692" cy="6156250"/>
          </a:xfrm>
        </p:spPr>
        <p:txBody>
          <a:bodyPr/>
          <a:lstStyle/>
          <a:p>
            <a:r>
              <a:rPr lang="ru-RU" dirty="0"/>
              <a:t> </a:t>
            </a:r>
            <a:r>
              <a:rPr lang="ru-RU" sz="4400" dirty="0"/>
              <a:t>Причиной травматизма  и  гибели  детей  на  водных  объектах,  покрытых  тонким  ненадежным  слоем  льда,  являются  игры,  катания  на  лыжах  и  коньках,  а  так же  просто  скольжение  по  тонкому  льду.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344" y="457200"/>
            <a:ext cx="4463681" cy="54117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0474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121" y="0"/>
            <a:ext cx="12021879" cy="70856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9725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"/>
            <a:ext cx="12058650" cy="1690688"/>
          </a:xfrm>
          <a:solidFill>
            <a:srgbClr val="00B0F0">
              <a:alpha val="39000"/>
            </a:srgbClr>
          </a:solidFill>
        </p:spPr>
        <p:txBody>
          <a:bodyPr>
            <a:noAutofit/>
          </a:bodyPr>
          <a:lstStyle/>
          <a:p>
            <a:pPr algn="ctr"/>
            <a:r>
              <a:rPr lang="ru-RU" b="1" dirty="0">
                <a:solidFill>
                  <a:srgbClr val="FF0000"/>
                </a:solidFill>
              </a:rPr>
              <a:t>Осенний лед в период с ноября по декабрь, то есть до наступления устойчивых морозов, непрочен.</a:t>
            </a: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90689"/>
            <a:ext cx="6019800" cy="5059043"/>
          </a:xfrm>
        </p:spPr>
      </p:pic>
      <p:pic>
        <p:nvPicPr>
          <p:cNvPr id="6" name="Объект 5"/>
          <p:cNvPicPr>
            <a:picLocks noGrp="1" noChangeAspect="1"/>
          </p:cNvPicPr>
          <p:nvPr>
            <p:ph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2838" y="2989314"/>
            <a:ext cx="5097462" cy="2827234"/>
          </a:xfrm>
          <a:solidFill>
            <a:srgbClr val="00B0F0"/>
          </a:solidFill>
        </p:spPr>
      </p:pic>
    </p:spTree>
    <p:extLst>
      <p:ext uri="{BB962C8B-B14F-4D97-AF65-F5344CB8AC3E}">
        <p14:creationId xmlns:p14="http://schemas.microsoft.com/office/powerpoint/2010/main" val="2320630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6857999"/>
          </a:xfrm>
        </p:spPr>
        <p:txBody>
          <a:bodyPr>
            <a:normAutofit fontScale="90000"/>
          </a:bodyPr>
          <a:lstStyle/>
          <a:p>
            <a:pPr>
              <a:spcAft>
                <a:spcPts val="0"/>
              </a:spcAft>
            </a:pPr>
            <a:r>
              <a:rPr lang="ru-RU" sz="5400" b="1" dirty="0" smtClean="0"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Скрепленный вечерним или ночным холодом, он еще способен выдерживать небольшую нагрузку, но днем, быстро нагреваясь от просачивающейся через него талой воды, становится пористым и очень слабым, хотя сохраняет достаточную толщину.</a:t>
            </a:r>
            <a:br>
              <a:rPr lang="ru-RU" sz="5400" b="1" dirty="0" smtClean="0"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endParaRPr lang="ru-RU" sz="54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 flipV="1">
            <a:off x="1524000" y="6857999"/>
            <a:ext cx="9144000" cy="45719"/>
          </a:xfrm>
        </p:spPr>
        <p:txBody>
          <a:bodyPr>
            <a:normAutofit fontScale="25000" lnSpcReduction="20000"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64584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55" y="292608"/>
            <a:ext cx="12185845" cy="2382643"/>
          </a:xfrm>
          <a:gradFill>
            <a:gsLst>
              <a:gs pos="900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>
            <a:noAutofit/>
          </a:bodyPr>
          <a:lstStyle/>
          <a:p>
            <a:pPr lvl="0" algn="ctr"/>
            <a:r>
              <a:rPr lang="ru-RU" b="1" dirty="0">
                <a:solidFill>
                  <a:schemeClr val="accent5">
                    <a:lumMod val="50000"/>
                  </a:schemeClr>
                </a:solidFill>
              </a:rPr>
              <a:t>Как правило, водоемы замерзают неравномерно, по частям: сначала у берега, на мелководье, в защищенных от ветра заливах, а затем уже на середине.</a:t>
            </a:r>
            <a:br>
              <a:rPr lang="ru-RU" b="1" dirty="0">
                <a:solidFill>
                  <a:schemeClr val="accent5">
                    <a:lumMod val="50000"/>
                  </a:schemeClr>
                </a:solidFill>
              </a:rPr>
            </a:br>
            <a:endParaRPr lang="ru-RU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5" y="2675252"/>
            <a:ext cx="5819601" cy="4182747"/>
          </a:xfrm>
        </p:spPr>
      </p:pic>
      <p:pic>
        <p:nvPicPr>
          <p:cNvPr id="11" name="Объект 10"/>
          <p:cNvPicPr>
            <a:picLocks noGrp="1" noChangeAspect="1"/>
          </p:cNvPicPr>
          <p:nvPr>
            <p:ph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2838" y="2809975"/>
            <a:ext cx="5097462" cy="3185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8469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12503888" cy="2870791"/>
          </a:xfrm>
          <a:gradFill>
            <a:gsLst>
              <a:gs pos="900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>
            <a:normAutofit fontScale="90000"/>
          </a:bodyPr>
          <a:lstStyle/>
          <a:p>
            <a:pPr marL="342900" lvl="0" indent="-342900" algn="ctr">
              <a:spcAft>
                <a:spcPts val="0"/>
              </a:spcAft>
              <a:tabLst>
                <a:tab pos="457200" algn="l"/>
              </a:tabLst>
            </a:pPr>
            <a:r>
              <a:rPr lang="ru-RU" sz="4900" b="1" dirty="0" smtClean="0"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 одном и том же водоеме можно встретить чередование льдов, которые при одинаковой толщине обладают различной прочностью и грузоподъемностью.</a:t>
            </a:r>
            <a:r>
              <a:rPr lang="ru-RU" sz="32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2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870791"/>
            <a:ext cx="5316279" cy="3987207"/>
          </a:xfrm>
        </p:spPr>
      </p:pic>
      <p:pic>
        <p:nvPicPr>
          <p:cNvPr id="8" name="Объект 7"/>
          <p:cNvPicPr>
            <a:picLocks noGrp="1" noChangeAspect="1"/>
          </p:cNvPicPr>
          <p:nvPr>
            <p:ph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2838" y="2969270"/>
            <a:ext cx="5097462" cy="2867322"/>
          </a:xfrm>
        </p:spPr>
      </p:pic>
    </p:spTree>
    <p:extLst>
      <p:ext uri="{BB962C8B-B14F-4D97-AF65-F5344CB8AC3E}">
        <p14:creationId xmlns:p14="http://schemas.microsoft.com/office/powerpoint/2010/main" val="1544351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507" y="1297172"/>
            <a:ext cx="11568223" cy="5295014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"/>
            <a:ext cx="11929730" cy="1658678"/>
          </a:xfrm>
        </p:spPr>
        <p:txBody>
          <a:bodyPr>
            <a:noAutofit/>
          </a:bodyPr>
          <a:lstStyle/>
          <a:p>
            <a:pPr algn="ctr"/>
            <a:r>
              <a:rPr lang="ru-RU" sz="6600" b="1" dirty="0">
                <a:solidFill>
                  <a:srgbClr val="FF0000"/>
                </a:solidFill>
              </a:rPr>
              <a:t>Правила поведения на льду:</a:t>
            </a:r>
            <a:r>
              <a:rPr lang="ru-RU" sz="6600" b="1" dirty="0"/>
              <a:t/>
            </a:r>
            <a:br>
              <a:rPr lang="ru-RU" sz="6600" b="1" dirty="0"/>
            </a:br>
            <a:endParaRPr lang="ru-RU" sz="6600" b="1" dirty="0"/>
          </a:p>
        </p:txBody>
      </p:sp>
    </p:spTree>
    <p:extLst>
      <p:ext uri="{BB962C8B-B14F-4D97-AF65-F5344CB8AC3E}">
        <p14:creationId xmlns:p14="http://schemas.microsoft.com/office/powerpoint/2010/main" val="657724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2020185"/>
          </a:xfrm>
          <a:gradFill>
            <a:gsLst>
              <a:gs pos="900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>
            <a:noAutofit/>
          </a:bodyPr>
          <a:lstStyle/>
          <a:p>
            <a:pPr lvl="0" algn="ctr"/>
            <a:r>
              <a:rPr lang="ru-RU" b="1" dirty="0">
                <a:solidFill>
                  <a:srgbClr val="002060"/>
                </a:solidFill>
              </a:rPr>
              <a:t>Ни в коем случае нельзя выходить на лед в темное время суток и при плохой видимости (туман, снегопад, дождь).</a:t>
            </a:r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35393"/>
            <a:ext cx="6677246" cy="5007934"/>
          </a:xfrm>
        </p:spPr>
      </p:pic>
      <p:pic>
        <p:nvPicPr>
          <p:cNvPr id="8" name="Объект 7"/>
          <p:cNvPicPr>
            <a:picLocks noGrp="1" noChangeAspect="1"/>
          </p:cNvPicPr>
          <p:nvPr>
            <p:ph sz="quarter" idx="1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0211" y="2679700"/>
            <a:ext cx="3862716" cy="3446463"/>
          </a:xfrm>
        </p:spPr>
      </p:pic>
    </p:spTree>
    <p:extLst>
      <p:ext uri="{BB962C8B-B14F-4D97-AF65-F5344CB8AC3E}">
        <p14:creationId xmlns:p14="http://schemas.microsoft.com/office/powerpoint/2010/main" val="952616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1" y="1"/>
            <a:ext cx="12192001" cy="1690688"/>
          </a:xfrm>
          <a:solidFill>
            <a:srgbClr val="00B0F0">
              <a:alpha val="49000"/>
            </a:srgbClr>
          </a:solidFill>
        </p:spPr>
        <p:txBody>
          <a:bodyPr>
            <a:normAutofit fontScale="90000"/>
          </a:bodyPr>
          <a:lstStyle/>
          <a:p>
            <a:pPr algn="ctr"/>
            <a:r>
              <a:rPr lang="ru-RU" sz="5400" dirty="0" smtClean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При переходе через реку пользуйтесь ледовыми переправами</a:t>
            </a:r>
            <a:endParaRPr lang="ru-RU" sz="5400" dirty="0">
              <a:solidFill>
                <a:srgbClr val="FF0000"/>
              </a:solidFill>
            </a:endParaRPr>
          </a:p>
        </p:txBody>
      </p:sp>
      <p:pic>
        <p:nvPicPr>
          <p:cNvPr id="10" name="Объект 9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90689"/>
            <a:ext cx="6216650" cy="5167311"/>
          </a:xfrm>
        </p:spPr>
      </p:pic>
      <p:pic>
        <p:nvPicPr>
          <p:cNvPr id="9" name="Объект 8"/>
          <p:cNvPicPr>
            <a:picLocks noGrp="1" noChangeAspect="1"/>
          </p:cNvPicPr>
          <p:nvPr>
            <p:ph sz="quarter" idx="14"/>
          </p:nvPr>
        </p:nvPicPr>
        <p:blipFill>
          <a:blip r:embed="rId3"/>
          <a:stretch>
            <a:fillRect/>
          </a:stretch>
        </p:blipFill>
        <p:spPr>
          <a:xfrm>
            <a:off x="6725285" y="2679700"/>
            <a:ext cx="4032568" cy="3446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9218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531087"/>
          </a:xfrm>
          <a:gradFill>
            <a:gsLst>
              <a:gs pos="900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>
            <a:noAutofit/>
          </a:bodyPr>
          <a:lstStyle/>
          <a:p>
            <a:pPr algn="ctr"/>
            <a:r>
              <a:rPr lang="ru-RU" sz="5400" b="1" dirty="0" smtClean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Нельзя проверять прочность льда ударом ноги. </a:t>
            </a:r>
            <a:endParaRPr lang="ru-RU" sz="5400" b="1" dirty="0">
              <a:solidFill>
                <a:srgbClr val="FF0000"/>
              </a:solidFill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033" y="1825626"/>
            <a:ext cx="6408833" cy="5032374"/>
          </a:xfrm>
        </p:spPr>
      </p:pic>
      <p:pic>
        <p:nvPicPr>
          <p:cNvPr id="6" name="Объект 5"/>
          <p:cNvPicPr>
            <a:picLocks noGrp="1" noChangeAspect="1"/>
          </p:cNvPicPr>
          <p:nvPr>
            <p:ph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9145" y="2679700"/>
            <a:ext cx="2584847" cy="3446463"/>
          </a:xfrm>
        </p:spPr>
      </p:pic>
    </p:spTree>
    <p:extLst>
      <p:ext uri="{BB962C8B-B14F-4D97-AF65-F5344CB8AC3E}">
        <p14:creationId xmlns:p14="http://schemas.microsoft.com/office/powerpoint/2010/main" val="2906405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" y="1"/>
            <a:ext cx="12191999" cy="1978924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solidFill>
                  <a:srgbClr val="C00000"/>
                </a:solidFill>
              </a:rPr>
              <a:t>При вынужденном переходе водоема безопаснее всего придерживаться проторенных троп или идти по уже проложенной лыжне.</a:t>
            </a:r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78925"/>
            <a:ext cx="5975497" cy="5102911"/>
          </a:xfrm>
        </p:spPr>
      </p:pic>
      <p:pic>
        <p:nvPicPr>
          <p:cNvPr id="10" name="Объект 9"/>
          <p:cNvPicPr>
            <a:picLocks noGrp="1" noChangeAspect="1"/>
          </p:cNvPicPr>
          <p:nvPr>
            <p:ph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8337" y="2679700"/>
            <a:ext cx="3446463" cy="3446463"/>
          </a:xfrm>
        </p:spPr>
      </p:pic>
    </p:spTree>
    <p:extLst>
      <p:ext uri="{BB962C8B-B14F-4D97-AF65-F5344CB8AC3E}">
        <p14:creationId xmlns:p14="http://schemas.microsoft.com/office/powerpoint/2010/main" val="2210410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292395" y="117361"/>
            <a:ext cx="11759610" cy="15881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 algn="ctr"/>
            <a:r>
              <a:rPr lang="ru-RU" sz="3600" b="1" dirty="0">
                <a:solidFill>
                  <a:srgbClr val="C00000"/>
                </a:solidFill>
              </a:rPr>
              <a:t>Если есть рюкзак, повесть его на одно плечо, это позволит легко освободиться от груза в случае, если лед под вами провалится.</a:t>
            </a:r>
          </a:p>
        </p:txBody>
      </p:sp>
      <p:pic>
        <p:nvPicPr>
          <p:cNvPr id="6" name="Объект 5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1700" y="3128566"/>
            <a:ext cx="5097463" cy="2548731"/>
          </a:xfrm>
        </p:spPr>
      </p:pic>
    </p:spTree>
    <p:extLst>
      <p:ext uri="{BB962C8B-B14F-4D97-AF65-F5344CB8AC3E}">
        <p14:creationId xmlns:p14="http://schemas.microsoft.com/office/powerpoint/2010/main" val="886356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2872" y="1"/>
            <a:ext cx="8611314" cy="6853634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15079" y="757101"/>
            <a:ext cx="4392706" cy="250490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13856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632448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flipV="1">
            <a:off x="4291584" y="414528"/>
            <a:ext cx="3230880" cy="45719"/>
          </a:xfrm>
        </p:spPr>
        <p:txBody>
          <a:bodyPr>
            <a:normAutofit fontScale="90000"/>
          </a:bodyPr>
          <a:lstStyle/>
          <a:p>
            <a:endParaRPr lang="ru-RU" sz="900" dirty="0"/>
          </a:p>
        </p:txBody>
      </p:sp>
    </p:spTree>
    <p:extLst>
      <p:ext uri="{BB962C8B-B14F-4D97-AF65-F5344CB8AC3E}">
        <p14:creationId xmlns:p14="http://schemas.microsoft.com/office/powerpoint/2010/main" val="40690764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alpha val="37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3168" y="1609344"/>
            <a:ext cx="10143744" cy="5248656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24384" y="0"/>
            <a:ext cx="12106656" cy="2231136"/>
          </a:xfrm>
        </p:spPr>
        <p:txBody>
          <a:bodyPr>
            <a:normAutofit fontScale="90000"/>
          </a:bodyPr>
          <a:lstStyle/>
          <a:p>
            <a:pPr lvl="0" algn="ctr"/>
            <a:r>
              <a:rPr lang="ru-RU" b="1" dirty="0">
                <a:solidFill>
                  <a:srgbClr val="C00000"/>
                </a:solidFill>
              </a:rPr>
              <a:t>Убедительная просьба родителям: не отпускайте детей на лед (на рыбалку, катание на лыжах и коньках) без присмотра.</a:t>
            </a:r>
            <a:br>
              <a:rPr lang="ru-RU" b="1" dirty="0">
                <a:solidFill>
                  <a:srgbClr val="C00000"/>
                </a:solidFill>
              </a:rPr>
            </a:br>
            <a:endParaRPr lang="ru-RU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9224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85344" y="-98879"/>
            <a:ext cx="12106656" cy="28315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000" b="1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Если вы оказываете помощь:</a:t>
            </a:r>
            <a:endParaRPr kumimoji="0" lang="ru-RU" altLang="ru-RU" sz="2000" b="1" i="0" u="none" strike="noStrike" cap="none" normalizeH="0" baseline="0" dirty="0" smtClean="0">
              <a:ln>
                <a:noFill/>
              </a:ln>
              <a:solidFill>
                <a:schemeClr val="bg2">
                  <a:lumMod val="10000"/>
                </a:schemeClr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000" b="1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-Подходите к полынье очень осторожно, лучше подползти по-пластунски.</a:t>
            </a:r>
            <a:endParaRPr kumimoji="0" lang="ru-RU" altLang="ru-RU" sz="2000" b="1" i="0" u="none" strike="noStrike" cap="none" normalizeH="0" baseline="0" dirty="0" smtClean="0">
              <a:ln>
                <a:noFill/>
              </a:ln>
              <a:solidFill>
                <a:schemeClr val="bg2">
                  <a:lumMod val="10000"/>
                </a:schemeClr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000" b="1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-Сообщите пострадавшему криком, что идете ему на помощь, это придаст ему силы, уверенность.</a:t>
            </a:r>
            <a:endParaRPr kumimoji="0" lang="ru-RU" altLang="ru-RU" sz="2000" b="1" i="0" u="none" strike="noStrike" cap="none" normalizeH="0" baseline="0" dirty="0" smtClean="0">
              <a:ln>
                <a:noFill/>
              </a:ln>
              <a:solidFill>
                <a:schemeClr val="bg2">
                  <a:lumMod val="10000"/>
                </a:schemeClr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000" b="1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-За 3-4 метра протяните ему веревку, шесть, доску, шарф или любое другое подручное средство.</a:t>
            </a:r>
            <a:endParaRPr kumimoji="0" lang="ru-RU" altLang="ru-RU" sz="2000" b="1" i="0" u="none" strike="noStrike" cap="none" normalizeH="0" baseline="0" dirty="0" smtClean="0">
              <a:ln>
                <a:noFill/>
              </a:ln>
              <a:solidFill>
                <a:schemeClr val="bg2">
                  <a:lumMod val="10000"/>
                </a:schemeClr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000" b="1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-Подавать пострадавшему руку небезопасно, так как, приближаясь к полынье, вы увеличите нагрузку на лед и не только не поможете, но и сами рискуете провалиться.</a:t>
            </a:r>
            <a:endParaRPr kumimoji="0" lang="ru-RU" altLang="ru-RU" sz="2000" b="1" i="0" u="none" strike="noStrike" cap="none" normalizeH="0" baseline="0" dirty="0" smtClean="0">
              <a:ln>
                <a:noFill/>
              </a:ln>
              <a:solidFill>
                <a:schemeClr val="bg2">
                  <a:lumMod val="10000"/>
                </a:schemeClr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6" name="Объект 5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506662"/>
            <a:ext cx="5900738" cy="4351337"/>
          </a:xfrm>
        </p:spPr>
      </p:pic>
      <p:pic>
        <p:nvPicPr>
          <p:cNvPr id="9" name="Объект 8"/>
          <p:cNvPicPr>
            <a:picLocks noGrp="1" noChangeAspect="1"/>
          </p:cNvPicPr>
          <p:nvPr>
            <p:ph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7530" y="2679700"/>
            <a:ext cx="4308078" cy="3446463"/>
          </a:xfrm>
        </p:spPr>
      </p:pic>
    </p:spTree>
    <p:extLst>
      <p:ext uri="{BB962C8B-B14F-4D97-AF65-F5344CB8AC3E}">
        <p14:creationId xmlns:p14="http://schemas.microsoft.com/office/powerpoint/2010/main" val="25164238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064527"/>
            <a:ext cx="12192000" cy="5793474"/>
          </a:xfrm>
          <a:solidFill>
            <a:schemeClr val="accent5">
              <a:alpha val="50000"/>
            </a:schemeClr>
          </a:solidFill>
        </p:spPr>
        <p:txBody>
          <a:bodyPr>
            <a:normAutofit lnSpcReduction="10000"/>
          </a:bodyPr>
          <a:lstStyle/>
          <a:p>
            <a:pPr lvl="0"/>
            <a:r>
              <a:rPr lang="ru-RU" sz="3200" dirty="0"/>
              <a:t>Переохлаждение, так как тепла, вырабатываемого организмом, недостаточно чтобы возместить теплопотери.</a:t>
            </a:r>
          </a:p>
          <a:p>
            <a:pPr lvl="0"/>
            <a:r>
              <a:rPr lang="ru-RU" sz="3200" dirty="0"/>
              <a:t>Смерть может наступить в холодной воде, иногда гораздо раньше, чем наступило переохлаждение, причиной этого может быть своеобразный «холодовой шок», развивающийся иногда в первые 5-15 мин. после погружения в воду.</a:t>
            </a:r>
          </a:p>
          <a:p>
            <a:pPr lvl="0"/>
            <a:r>
              <a:rPr lang="ru-RU" sz="3200" dirty="0"/>
              <a:t>Нарушение функции дыхания, вызванное массивным раздражением Холодовых рецепторов кожи.</a:t>
            </a:r>
          </a:p>
          <a:p>
            <a:r>
              <a:rPr lang="ru-RU" sz="3200" dirty="0"/>
              <a:t>Быстрая потеря тактильной чувствительности. Находясь рядом со спасательной лодкой, терпящий бедствие иногда не может самостоятельно забраться в нее, так как температура кожи пальцев падает до температуры окружающей воды.</a:t>
            </a:r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" y="0"/>
            <a:ext cx="12192000" cy="1214652"/>
          </a:xfrm>
          <a:solidFill>
            <a:srgbClr val="FFFF00">
              <a:alpha val="36000"/>
            </a:srgbClr>
          </a:solidFill>
        </p:spPr>
        <p:txBody>
          <a:bodyPr>
            <a:normAutofit fontScale="90000"/>
          </a:bodyPr>
          <a:lstStyle/>
          <a:p>
            <a:pPr marL="228600" algn="just">
              <a:spcAft>
                <a:spcPts val="0"/>
              </a:spcAft>
            </a:pP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/>
            </a:r>
            <a:b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Основные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причины смерти человека в холодной воде:</a:t>
            </a:r>
            <a:r>
              <a:rPr lang="ru-RU" sz="32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/>
            </a:r>
            <a:br>
              <a:rPr lang="ru-RU" sz="32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endParaRPr lang="ru-RU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169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033504" cy="6858000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244475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09109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Объект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057888" cy="6717792"/>
          </a:xfrm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220091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86004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>
            <a:alpha val="5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719328"/>
            <a:ext cx="12106656" cy="6138672"/>
          </a:xfrm>
        </p:spPr>
        <p:txBody>
          <a:bodyPr/>
          <a:lstStyle/>
          <a:p>
            <a:pPr lvl="0" algn="ctr"/>
            <a:r>
              <a:rPr lang="ru-RU" sz="3600" b="1" dirty="0">
                <a:solidFill>
                  <a:srgbClr val="002060"/>
                </a:solidFill>
              </a:rPr>
              <a:t>Известно, что организм человека, находящегося в воде, охлаждается, если ее температура ниже 33,3</a:t>
            </a:r>
            <a:r>
              <a:rPr lang="ru-RU" sz="3600" b="1" baseline="30000" dirty="0">
                <a:solidFill>
                  <a:srgbClr val="002060"/>
                </a:solidFill>
              </a:rPr>
              <a:t>0</a:t>
            </a:r>
            <a:r>
              <a:rPr lang="ru-RU" sz="3600" b="1" dirty="0">
                <a:solidFill>
                  <a:srgbClr val="002060"/>
                </a:solidFill>
              </a:rPr>
              <a:t>С. Теплопроводность воды почти в 27 раз больше, чем воздуха, процесс охлаждения идет довольно интенсивно. Например, при температуре воды 22</a:t>
            </a:r>
            <a:r>
              <a:rPr lang="ru-RU" sz="3600" b="1" baseline="30000" dirty="0">
                <a:solidFill>
                  <a:srgbClr val="002060"/>
                </a:solidFill>
              </a:rPr>
              <a:t>0</a:t>
            </a:r>
            <a:r>
              <a:rPr lang="ru-RU" sz="3600" b="1" dirty="0">
                <a:solidFill>
                  <a:srgbClr val="002060"/>
                </a:solidFill>
              </a:rPr>
              <a:t>С человек за 4 мин теряет около 100 калорий, т.е. столько же, сколько на воздухе при той же температуре за час. В результате организм непрерывно теряет тепло, и температура  тела, постепенно снижаясь, рано или поздно достигнет критического предела, при котором невозможно дальнейшее существование.</a:t>
            </a:r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719328"/>
          </a:xfrm>
        </p:spPr>
        <p:txBody>
          <a:bodyPr>
            <a:noAutofit/>
          </a:bodyPr>
          <a:lstStyle/>
          <a:p>
            <a:pPr algn="ctr"/>
            <a:r>
              <a:rPr lang="ru-RU" sz="5400" b="1" dirty="0">
                <a:solidFill>
                  <a:srgbClr val="FF0000"/>
                </a:solidFill>
              </a:rPr>
              <a:t>Выживание в холодной воде</a:t>
            </a:r>
            <a:r>
              <a:rPr lang="ru-RU" sz="5400" b="1" dirty="0" smtClean="0">
                <a:solidFill>
                  <a:srgbClr val="FF0000"/>
                </a:solidFill>
              </a:rPr>
              <a:t>.</a:t>
            </a:r>
            <a:endParaRPr lang="ru-RU" sz="5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9871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4214" y="2674938"/>
            <a:ext cx="6154684" cy="3451225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2060812"/>
          </a:xfrm>
          <a:solidFill>
            <a:srgbClr val="00B0F0">
              <a:alpha val="44000"/>
            </a:srgbClr>
          </a:solidFill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solidFill>
                  <a:srgbClr val="FF0000"/>
                </a:solidFill>
              </a:rPr>
              <a:t>Взрослые и дети, соблюдайте правила поведения на водных объектах, выполнение элементарных мер осторожности - залог вашей безопасности</a:t>
            </a:r>
            <a:r>
              <a:rPr lang="ru-RU" b="1" dirty="0" smtClean="0">
                <a:solidFill>
                  <a:srgbClr val="FF0000"/>
                </a:solidFill>
              </a:rPr>
              <a:t>!</a:t>
            </a:r>
            <a:endParaRPr lang="ru-RU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1660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718815"/>
            <a:ext cx="5925312" cy="4139185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2718816"/>
          </a:xfrm>
          <a:solidFill>
            <a:srgbClr val="FFFF00">
              <a:alpha val="43000"/>
            </a:srgbClr>
          </a:solidFill>
        </p:spPr>
        <p:txBody>
          <a:bodyPr>
            <a:normAutofit fontScale="90000"/>
          </a:bodyPr>
          <a:lstStyle/>
          <a:p>
            <a:pPr algn="ctr"/>
            <a:r>
              <a:rPr lang="ru-RU" sz="3600" b="1" dirty="0">
                <a:solidFill>
                  <a:srgbClr val="FF0000"/>
                </a:solidFill>
              </a:rPr>
              <a:t>Если Вы стали очевидцем несчастного случая на водном объекте или сами попали в аналогичную ситуацию, и существует возможность сообщить о происшествии, срочно обращайтесь за помощью в Управление по </a:t>
            </a:r>
            <a:r>
              <a:rPr lang="ru-RU" sz="3600" b="1" dirty="0" smtClean="0">
                <a:solidFill>
                  <a:srgbClr val="FF0000"/>
                </a:solidFill>
              </a:rPr>
              <a:t>ЧС</a:t>
            </a:r>
            <a:br>
              <a:rPr lang="ru-RU" sz="3600" b="1" dirty="0" smtClean="0">
                <a:solidFill>
                  <a:srgbClr val="FF0000"/>
                </a:solidFill>
              </a:rPr>
            </a:br>
            <a:r>
              <a:rPr lang="ru-RU" b="1" u="sng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b="1" u="sng" dirty="0" smtClean="0">
                <a:solidFill>
                  <a:schemeClr val="accent6">
                    <a:lumMod val="50000"/>
                  </a:schemeClr>
                </a:solidFill>
              </a:rPr>
              <a:t>  Единую </a:t>
            </a:r>
            <a:r>
              <a:rPr lang="ru-RU" b="1" u="sng" dirty="0">
                <a:solidFill>
                  <a:schemeClr val="accent6">
                    <a:lumMod val="50000"/>
                  </a:schemeClr>
                </a:solidFill>
              </a:rPr>
              <a:t>службу спасения «01</a:t>
            </a:r>
            <a:r>
              <a:rPr lang="ru-RU" b="1" u="sng" dirty="0" smtClean="0">
                <a:solidFill>
                  <a:schemeClr val="accent6">
                    <a:lumMod val="50000"/>
                  </a:schemeClr>
                </a:solidFill>
              </a:rPr>
              <a:t>»_</a:t>
            </a:r>
            <a:endParaRPr lang="ru-RU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5312" y="2717800"/>
            <a:ext cx="6266688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229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825625"/>
          </a:xfrm>
          <a:solidFill>
            <a:srgbClr val="00B0F0">
              <a:alpha val="40000"/>
            </a:srgbClr>
          </a:solidFill>
        </p:spPr>
        <p:txBody>
          <a:bodyPr>
            <a:noAutofit/>
          </a:bodyPr>
          <a:lstStyle/>
          <a:p>
            <a:pPr algn="ctr"/>
            <a:r>
              <a:rPr lang="ru-RU" sz="3200" b="1" dirty="0" smtClean="0">
                <a:solidFill>
                  <a:srgbClr val="C00000"/>
                </a:solidFill>
              </a:rPr>
              <a:t/>
            </a:r>
            <a:br>
              <a:rPr lang="ru-RU" sz="3200" b="1" dirty="0" smtClean="0">
                <a:solidFill>
                  <a:srgbClr val="C00000"/>
                </a:solidFill>
              </a:rPr>
            </a:br>
            <a:r>
              <a:rPr lang="ru-RU" sz="3200" b="1" dirty="0" smtClean="0">
                <a:solidFill>
                  <a:srgbClr val="C00000"/>
                </a:solidFill>
              </a:rPr>
              <a:t>Одна </a:t>
            </a:r>
            <a:r>
              <a:rPr lang="ru-RU" sz="3200" b="1" dirty="0">
                <a:solidFill>
                  <a:srgbClr val="C00000"/>
                </a:solidFill>
              </a:rPr>
              <a:t>из самых частых причин трагедий на водоемах алкогольное опьянение. Люди неадекватно реагируют на опасность и в случае чрезвычайной ситуации становятся беспомощными.</a:t>
            </a:r>
            <a:br>
              <a:rPr lang="ru-RU" sz="3200" b="1" dirty="0">
                <a:solidFill>
                  <a:srgbClr val="C00000"/>
                </a:solidFill>
              </a:rPr>
            </a:br>
            <a:endParaRPr lang="ru-RU" sz="3200" b="1" dirty="0">
              <a:solidFill>
                <a:srgbClr val="C00000"/>
              </a:solidFill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825625"/>
            <a:ext cx="6019800" cy="5032375"/>
          </a:xfrm>
        </p:spPr>
      </p:pic>
      <p:pic>
        <p:nvPicPr>
          <p:cNvPr id="6" name="Объект 5"/>
          <p:cNvPicPr>
            <a:picLocks noGrp="1" noChangeAspect="1"/>
          </p:cNvPicPr>
          <p:nvPr>
            <p:ph sz="quarter" idx="1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7796" y="2679700"/>
            <a:ext cx="4227546" cy="3446463"/>
          </a:xfrm>
        </p:spPr>
      </p:pic>
    </p:spTree>
    <p:extLst>
      <p:ext uri="{BB962C8B-B14F-4D97-AF65-F5344CB8AC3E}">
        <p14:creationId xmlns:p14="http://schemas.microsoft.com/office/powerpoint/2010/main" val="529322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694688"/>
            <a:ext cx="12094464" cy="5059680"/>
          </a:xfrm>
        </p:spPr>
        <p:txBody>
          <a:bodyPr>
            <a:normAutofit lnSpcReduction="10000"/>
          </a:bodyPr>
          <a:lstStyle/>
          <a:p>
            <a:r>
              <a:rPr lang="ru-RU" sz="4000" dirty="0" smtClean="0"/>
              <a:t>при </a:t>
            </a:r>
            <a:r>
              <a:rPr lang="ru-RU" sz="4000" dirty="0"/>
              <a:t>температуре воды 24</a:t>
            </a:r>
            <a:r>
              <a:rPr lang="ru-RU" sz="4000" baseline="30000" dirty="0"/>
              <a:t>0</a:t>
            </a:r>
            <a:r>
              <a:rPr lang="ru-RU" sz="4000" dirty="0"/>
              <a:t>С время безопасного пребывания 7-9 часов;</a:t>
            </a:r>
          </a:p>
          <a:p>
            <a:pPr lvl="0"/>
            <a:r>
              <a:rPr lang="ru-RU" sz="4000" dirty="0"/>
              <a:t>при температуре воды 5-15</a:t>
            </a:r>
            <a:r>
              <a:rPr lang="ru-RU" sz="4000" baseline="30000" dirty="0"/>
              <a:t>0</a:t>
            </a:r>
            <a:r>
              <a:rPr lang="ru-RU" sz="4000" dirty="0"/>
              <a:t>С – от 3,5 часов до 4,5 часов;</a:t>
            </a:r>
          </a:p>
          <a:p>
            <a:pPr lvl="0"/>
            <a:r>
              <a:rPr lang="ru-RU" sz="4000" dirty="0"/>
              <a:t>температура воды 2-3</a:t>
            </a:r>
            <a:r>
              <a:rPr lang="ru-RU" sz="4000" baseline="30000" dirty="0"/>
              <a:t>0</a:t>
            </a:r>
            <a:r>
              <a:rPr lang="ru-RU" sz="4000" dirty="0"/>
              <a:t>С оказывается смертельной для человека через 10-15мин.;</a:t>
            </a:r>
          </a:p>
          <a:p>
            <a:pPr lvl="0"/>
            <a:r>
              <a:rPr lang="ru-RU" sz="4000" dirty="0"/>
              <a:t>при температуре воды минус 2</a:t>
            </a:r>
            <a:r>
              <a:rPr lang="ru-RU" sz="4000" baseline="30000" dirty="0"/>
              <a:t>0</a:t>
            </a:r>
            <a:r>
              <a:rPr lang="ru-RU" sz="4000" dirty="0"/>
              <a:t>С – смерть может наступить через 5-8 мин.</a:t>
            </a:r>
          </a:p>
          <a:p>
            <a:endParaRPr lang="ru-RU" sz="3600" dirty="0"/>
          </a:p>
        </p:txBody>
      </p:sp>
      <p:sp>
        <p:nvSpPr>
          <p:cNvPr id="4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85344" y="-156355"/>
            <a:ext cx="12106656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eaLnBrk="0" fontAlgn="base" hangingPunct="0">
              <a:lnSpc>
                <a:spcPct val="100000"/>
              </a:lnSpc>
              <a:spcAft>
                <a:spcPct val="0"/>
              </a:spcAft>
            </a:pPr>
            <a:r>
              <a:rPr lang="ru-RU" sz="4800" b="1" dirty="0">
                <a:solidFill>
                  <a:srgbClr val="FF0000"/>
                </a:solidFill>
              </a:rPr>
              <a:t>Это надо знать. Время безопасного пребывания человека в воде</a:t>
            </a:r>
            <a:endParaRPr kumimoji="0" lang="ru-RU" altLang="ru-RU" sz="48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688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75000"/>
            <a:alpha val="33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/>
          <p:cNvSpPr>
            <a:spLocks noGrp="1" noChangeArrowheads="1"/>
          </p:cNvSpPr>
          <p:nvPr>
            <p:ph idx="1"/>
          </p:nvPr>
        </p:nvSpPr>
        <p:spPr bwMode="auto">
          <a:xfrm>
            <a:off x="114300" y="1286432"/>
            <a:ext cx="12077700" cy="72943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5619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5619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5619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5619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5619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5619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5619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5619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5619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61975" algn="l"/>
              </a:tabLst>
            </a:pPr>
            <a:r>
              <a:rPr kumimoji="0" lang="ru-RU" altLang="ru-RU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ea typeface="Times New Roman" panose="02020603050405020304" pitchFamily="18" charset="0"/>
              </a:rPr>
              <a:t>Выходить на водоемы можно только в сопровождении взрослых. </a:t>
            </a:r>
            <a:endParaRPr kumimoji="0" lang="ru-RU" altLang="ru-RU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561975" algn="l"/>
              </a:tabLst>
            </a:pP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Основным условием безопасного пребывания человека на льду является соответствие толщины льда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>
                <a:tab pos="561975" algn="l"/>
              </a:tabLst>
            </a:pPr>
            <a:r>
              <a:rPr lang="ru-RU" altLang="ru-RU" dirty="0">
                <a:ea typeface="Times New Roman" panose="02020603050405020304" pitchFamily="18" charset="0"/>
              </a:rPr>
              <a:t> </a:t>
            </a:r>
            <a:r>
              <a:rPr lang="ru-RU" altLang="ru-RU" dirty="0" smtClean="0">
                <a:ea typeface="Times New Roman" panose="02020603050405020304" pitchFamily="18" charset="0"/>
              </a:rPr>
              <a:t>  </a:t>
            </a: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прилагаемой нагрузке:</a:t>
            </a:r>
            <a:endParaRPr kumimoji="0" lang="ru-RU" alt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61975" algn="l"/>
              </a:tabLst>
            </a:pP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- безопасная толщина льда для одного человека </a:t>
            </a: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ea typeface="Times New Roman" panose="02020603050405020304" pitchFamily="18" charset="0"/>
              </a:rPr>
              <a:t>не менее 7 см</a:t>
            </a: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;</a:t>
            </a:r>
            <a:endParaRPr kumimoji="0" lang="ru-RU" alt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61975" algn="l"/>
              </a:tabLst>
            </a:pP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- безопасная толщина льда для сооружения катка </a:t>
            </a: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ea typeface="Times New Roman" panose="02020603050405020304" pitchFamily="18" charset="0"/>
              </a:rPr>
              <a:t>12 см и более;</a:t>
            </a:r>
            <a:endParaRPr kumimoji="0" lang="ru-RU" altLang="ru-RU" b="0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61975" algn="l"/>
              </a:tabLst>
            </a:pP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- безопасная толщина льда для совершения пешей переправы </a:t>
            </a: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ea typeface="Times New Roman" panose="02020603050405020304" pitchFamily="18" charset="0"/>
              </a:rPr>
              <a:t>15 см и более;</a:t>
            </a:r>
            <a:endParaRPr kumimoji="0" lang="ru-RU" altLang="ru-RU" b="0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61975" algn="l"/>
              </a:tabLst>
            </a:pP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- безопасная толщина льда для проезда автомобилей </a:t>
            </a: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ea typeface="Times New Roman" panose="02020603050405020304" pitchFamily="18" charset="0"/>
              </a:rPr>
              <a:t>не менее 30 см.</a:t>
            </a: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 </a:t>
            </a:r>
            <a:endParaRPr kumimoji="0" lang="ru-RU" alt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algn="just">
              <a:lnSpc>
                <a:spcPct val="100000"/>
              </a:lnSpc>
            </a:pP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 Ни в коем случае нельзя выходить на лед в темное время суток и при плохой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61975" algn="l"/>
              </a:tabLst>
            </a:pPr>
            <a:r>
              <a:rPr lang="ru-RU" altLang="ru-RU" dirty="0">
                <a:ea typeface="Times New Roman" panose="02020603050405020304" pitchFamily="18" charset="0"/>
              </a:rPr>
              <a:t> </a:t>
            </a:r>
            <a:r>
              <a:rPr lang="ru-RU" altLang="ru-RU" dirty="0" smtClean="0">
                <a:ea typeface="Times New Roman" panose="02020603050405020304" pitchFamily="18" charset="0"/>
              </a:rPr>
              <a:t> </a:t>
            </a: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 видимости (туман, снегопад, дождь). </a:t>
            </a:r>
            <a:endParaRPr kumimoji="0" lang="ru-RU" alt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algn="just">
              <a:lnSpc>
                <a:spcPct val="100000"/>
              </a:lnSpc>
            </a:pP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 Нельзя проверять прочность люда ударом ноги.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61975" algn="l"/>
              </a:tabLst>
            </a:pPr>
            <a:endParaRPr lang="ru-RU" altLang="ru-RU" dirty="0" smtClean="0"/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61975" algn="l"/>
              </a:tabLst>
            </a:pPr>
            <a:endParaRPr lang="ru-RU" altLang="ru-RU" dirty="0"/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61975" algn="l"/>
              </a:tabLst>
            </a:pPr>
            <a:endParaRPr lang="ru-RU" altLang="ru-RU" sz="2400" dirty="0"/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61975" algn="l"/>
              </a:tabLst>
            </a:pPr>
            <a:endParaRPr kumimoji="0" lang="ru-RU" alt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353311"/>
          </a:xfrm>
        </p:spPr>
        <p:txBody>
          <a:bodyPr>
            <a:noAutofit/>
          </a:bodyPr>
          <a:lstStyle/>
          <a:p>
            <a:r>
              <a:rPr lang="ru-RU" b="1" dirty="0">
                <a:solidFill>
                  <a:srgbClr val="FF0000"/>
                </a:solidFill>
              </a:rPr>
              <a:t>Таким образом подведем итоги, что вы должны помнить</a:t>
            </a:r>
            <a:r>
              <a:rPr lang="ru-RU" b="1" dirty="0" smtClean="0">
                <a:solidFill>
                  <a:srgbClr val="FF0000"/>
                </a:solidFill>
              </a:rPr>
              <a:t>:</a:t>
            </a:r>
            <a:endParaRPr lang="ru-RU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5296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904522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303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 flipV="1">
            <a:off x="838200" y="6857999"/>
            <a:ext cx="10515600" cy="45719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6858000"/>
          </a:xfrm>
          <a:solidFill>
            <a:srgbClr val="FF0000">
              <a:alpha val="41000"/>
            </a:srgbClr>
          </a:solidFill>
        </p:spPr>
        <p:txBody>
          <a:bodyPr>
            <a:noAutofit/>
          </a:bodyPr>
          <a:lstStyle/>
          <a:p>
            <a:pPr algn="ctr"/>
            <a:r>
              <a:rPr lang="ru-RU" b="1" smtClean="0">
                <a:solidFill>
                  <a:schemeClr val="accent5">
                    <a:lumMod val="50000"/>
                  </a:schemeClr>
                </a:solidFill>
              </a:rPr>
              <a:t/>
            </a:r>
            <a:br>
              <a:rPr lang="ru-RU" b="1" smtClean="0">
                <a:solidFill>
                  <a:schemeClr val="accent5">
                    <a:lumMod val="50000"/>
                  </a:schemeClr>
                </a:solidFill>
              </a:rPr>
            </a:br>
            <a:r>
              <a:rPr lang="ru-RU" sz="4000" b="1" smtClean="0">
                <a:solidFill>
                  <a:schemeClr val="accent5">
                    <a:lumMod val="50000"/>
                  </a:schemeClr>
                </a:solidFill>
              </a:rPr>
              <a:t>Звонок </a:t>
            </a:r>
            <a:r>
              <a:rPr lang="ru-RU" sz="4000" b="1" dirty="0">
                <a:solidFill>
                  <a:schemeClr val="accent5">
                    <a:lumMod val="50000"/>
                  </a:schemeClr>
                </a:solidFill>
              </a:rPr>
              <a:t>с мобильного телефона на номер «01» для жителей краснодарского края бесплатный ( даже если на балансе нет средств).</a:t>
            </a:r>
            <a:br>
              <a:rPr lang="ru-RU" sz="4000" b="1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ru-RU" sz="4000" b="1" dirty="0">
                <a:solidFill>
                  <a:schemeClr val="accent5">
                    <a:lumMod val="50000"/>
                  </a:schemeClr>
                </a:solidFill>
              </a:rPr>
              <a:t>Способы набора телефона «Единой службы спасения» - «01» для пользователей операторов сотовых компаний: </a:t>
            </a:r>
            <a:br>
              <a:rPr lang="ru-RU" sz="4000" b="1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ru-RU" sz="4000" b="1" dirty="0">
                <a:solidFill>
                  <a:schemeClr val="accent5">
                    <a:lumMod val="50000"/>
                  </a:schemeClr>
                </a:solidFill>
              </a:rPr>
              <a:t> </a:t>
            </a:r>
            <a:br>
              <a:rPr lang="ru-RU" sz="4000" b="1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ru-RU" sz="4000" b="1" dirty="0">
                <a:solidFill>
                  <a:schemeClr val="accent5">
                    <a:lumMod val="50000"/>
                  </a:schemeClr>
                </a:solidFill>
              </a:rPr>
              <a:t>-  МТС, Билайн, Мегафон, ( 01* вызов; или 010 	вызов,)</a:t>
            </a:r>
            <a:br>
              <a:rPr lang="ru-RU" sz="4000" b="1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ru-RU" sz="4000" b="1" dirty="0">
                <a:solidFill>
                  <a:schemeClr val="accent5">
                    <a:lumMod val="50000"/>
                  </a:schemeClr>
                </a:solidFill>
              </a:rPr>
              <a:t>-  Теле – 2 ( 010 вызов )</a:t>
            </a:r>
            <a:br>
              <a:rPr lang="ru-RU" sz="4000" b="1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ru-RU" sz="4000" b="1" dirty="0">
                <a:solidFill>
                  <a:schemeClr val="accent5">
                    <a:lumMod val="50000"/>
                  </a:schemeClr>
                </a:solidFill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4009721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182624" y="1548384"/>
            <a:ext cx="8546592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8800" b="1" dirty="0" smtClean="0">
                <a:solidFill>
                  <a:srgbClr val="FF0000"/>
                </a:solidFill>
                <a:latin typeface="Bookman Old Style" pitchFamily="18" charset="0"/>
              </a:rPr>
              <a:t>БУДЬТЕ ПРЕДЕЛЬНО ОСТОРОЖНЫ</a:t>
            </a:r>
            <a:endParaRPr lang="ru-RU" sz="8800" b="1" dirty="0">
              <a:solidFill>
                <a:srgbClr val="FF0000"/>
              </a:solidFill>
              <a:latin typeface="Bookman Old Styl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205456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328</TotalTime>
  <Words>769</Words>
  <Application>Microsoft Office PowerPoint</Application>
  <PresentationFormat>Произвольный</PresentationFormat>
  <Paragraphs>49</Paragraphs>
  <Slides>31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31</vt:i4>
      </vt:variant>
    </vt:vector>
  </HeadingPairs>
  <TitlesOfParts>
    <vt:vector size="32" baseType="lpstr">
      <vt:lpstr>Волна</vt:lpstr>
      <vt:lpstr>Меры безопасности  на водоёмах  в зимний  период.</vt:lpstr>
      <vt:lpstr>Презентация PowerPoint</vt:lpstr>
      <vt:lpstr>Презентация PowerPoint</vt:lpstr>
      <vt:lpstr>Презентация PowerPoint</vt:lpstr>
      <vt:lpstr>Презентация PowerPoint</vt:lpstr>
      <vt:lpstr>Осенний лед в период с ноября по декабрь, то есть до наступления устойчивых морозов, непрочен.</vt:lpstr>
      <vt:lpstr>Скрепленный вечерним или ночным холодом, он еще способен выдерживать небольшую нагрузку, но днем, быстро нагреваясь от просачивающейся через него талой воды, становится пористым и очень слабым, хотя сохраняет достаточную толщину. </vt:lpstr>
      <vt:lpstr>Как правило, водоемы замерзают неравномерно, по частям: сначала у берега, на мелководье, в защищенных от ветра заливах, а затем уже на середине. </vt:lpstr>
      <vt:lpstr>На одном и том же водоеме можно встретить чередование льдов, которые при одинаковой толщине обладают различной прочностью и грузоподъемностью. </vt:lpstr>
      <vt:lpstr>Правила поведения на льду: </vt:lpstr>
      <vt:lpstr>Ни в коем случае нельзя выходить на лед в темное время суток и при плохой видимости (туман, снегопад, дождь).</vt:lpstr>
      <vt:lpstr>При переходе через реку пользуйтесь ледовыми переправами</vt:lpstr>
      <vt:lpstr>Нельзя проверять прочность льда ударом ноги. </vt:lpstr>
      <vt:lpstr>При вынужденном переходе водоема безопаснее всего придерживаться проторенных троп или идти по уже проложенной лыжне.</vt:lpstr>
      <vt:lpstr>Если есть рюкзак, повесть его на одно плечо, это позволит легко освободиться от груза в случае, если лед под вами провалится.</vt:lpstr>
      <vt:lpstr>Презентация PowerPoint</vt:lpstr>
      <vt:lpstr>Презентация PowerPoint</vt:lpstr>
      <vt:lpstr>Убедительная просьба родителям: не отпускайте детей на лед (на рыбалку, катание на лыжах и коньках) без присмотра. </vt:lpstr>
      <vt:lpstr>Если вы оказываете помощь: -Подходите к полынье очень осторожно, лучше подползти по-пластунски. -Сообщите пострадавшему криком, что идете ему на помощь, это придаст ему силы, уверенность. -За 3-4 метра протяните ему веревку, шесть, доску, шарф или любое другое подручное средство. -Подавать пострадавшему руку небезопасно, так как, приближаясь к полынье, вы увеличите нагрузку на лед и не только не поможете, но и сами рискуете провалиться. </vt:lpstr>
      <vt:lpstr> Основные причины смерти человека в холодной воде: </vt:lpstr>
      <vt:lpstr>Презентация PowerPoint</vt:lpstr>
      <vt:lpstr>Презентация PowerPoint</vt:lpstr>
      <vt:lpstr>Выживание в холодной воде.</vt:lpstr>
      <vt:lpstr>Взрослые и дети, соблюдайте правила поведения на водных объектах, выполнение элементарных мер осторожности - залог вашей безопасности!</vt:lpstr>
      <vt:lpstr>Если Вы стали очевидцем несчастного случая на водном объекте или сами попали в аналогичную ситуацию, и существует возможность сообщить о происшествии, срочно обращайтесь за помощью в Управление по ЧС    Единую службу спасения «01»_</vt:lpstr>
      <vt:lpstr> Одна из самых частых причин трагедий на водоемах алкогольное опьянение. Люди неадекватно реагируют на опасность и в случае чрезвычайной ситуации становятся беспомощными. </vt:lpstr>
      <vt:lpstr>Это надо знать. Время безопасного пребывания человека в воде</vt:lpstr>
      <vt:lpstr>Таким образом подведем итоги, что вы должны помнить:</vt:lpstr>
      <vt:lpstr>Презентация PowerPoint</vt:lpstr>
      <vt:lpstr> Звонок с мобильного телефона на номер «01» для жителей краснодарского края бесплатный ( даже если на балансе нет средств). Способы набора телефона «Единой службы спасения» - «01» для пользователей операторов сотовых компаний:    -  МТС, Билайн, Мегафон, ( 01* вызов; или 010  вызов,) -  Теле – 2 ( 010 вызов )  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ГИМС</dc:creator>
  <cp:lastModifiedBy>Uchitel1</cp:lastModifiedBy>
  <cp:revision>67</cp:revision>
  <dcterms:created xsi:type="dcterms:W3CDTF">2003-12-31T21:11:53Z</dcterms:created>
  <dcterms:modified xsi:type="dcterms:W3CDTF">2022-02-01T11:25:07Z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XPowerLiteLastOptimized">
    <vt:lpwstr>1365181</vt:lpwstr>
  </property>
  <property fmtid="{D5CDD505-2E9C-101B-9397-08002B2CF9AE}" pid="3" name="NXPowerLiteSettings">
    <vt:lpwstr>F6000400038000</vt:lpwstr>
  </property>
  <property fmtid="{D5CDD505-2E9C-101B-9397-08002B2CF9AE}" pid="4" name="NXPowerLiteVersion">
    <vt:lpwstr>D4.3.1</vt:lpwstr>
  </property>
</Properties>
</file>