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Default Extension="wdp" ContentType="image/vnd.ms-phot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56" r:id="rId2"/>
    <p:sldId id="282" r:id="rId3"/>
    <p:sldId id="318" r:id="rId4"/>
    <p:sldId id="311" r:id="rId5"/>
    <p:sldId id="312" r:id="rId6"/>
    <p:sldId id="257" r:id="rId7"/>
    <p:sldId id="276" r:id="rId8"/>
    <p:sldId id="279" r:id="rId9"/>
    <p:sldId id="283" r:id="rId10"/>
    <p:sldId id="289" r:id="rId11"/>
    <p:sldId id="291" r:id="rId12"/>
    <p:sldId id="297" r:id="rId13"/>
    <p:sldId id="298" r:id="rId14"/>
    <p:sldId id="301" r:id="rId15"/>
    <p:sldId id="300" r:id="rId16"/>
    <p:sldId id="302" r:id="rId17"/>
    <p:sldId id="306" r:id="rId18"/>
    <p:sldId id="304" r:id="rId19"/>
    <p:sldId id="307" r:id="rId20"/>
    <p:sldId id="308" r:id="rId21"/>
    <p:sldId id="309" r:id="rId22"/>
    <p:sldId id="284" r:id="rId23"/>
    <p:sldId id="285" r:id="rId24"/>
    <p:sldId id="287" r:id="rId25"/>
    <p:sldId id="305" r:id="rId26"/>
    <p:sldId id="313" r:id="rId27"/>
    <p:sldId id="259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-130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B3D86B-671C-4956-897B-86EC8B0F7E3C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CB67DF-C12E-40BC-8AE0-C32AA833E9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5196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D9A7-731F-401C-9609-99A2DAAEEC4F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74F20-3F44-4228-95BE-A834769DC6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4499572"/>
            <a:ext cx="9144000" cy="243085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4" descr="http://cs624823.vk.me/v624823283/16c8e/Zyg1q92x4uI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75687" cy="39827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://cs624823.vk.me/v624823283/16c8e/Zyg1q92x4uI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4185" r="28604"/>
          <a:stretch/>
        </p:blipFill>
        <p:spPr bwMode="auto">
          <a:xfrm>
            <a:off x="5225510" y="-18107"/>
            <a:ext cx="3909438" cy="38160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cs624823.vk.me/v624823283/16c8e/Zyg1q92x4uI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61035"/>
          <a:stretch/>
        </p:blipFill>
        <p:spPr bwMode="auto">
          <a:xfrm>
            <a:off x="0" y="2947721"/>
            <a:ext cx="5475687" cy="15518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://cs624823.vk.me/v624823283/16c8e/Zyg1q92x4uI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4185" r="28604" b="57078"/>
          <a:stretch/>
        </p:blipFill>
        <p:spPr bwMode="auto">
          <a:xfrm>
            <a:off x="5234562" y="2947721"/>
            <a:ext cx="3909438" cy="154279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77603"/>
          <a:stretch/>
        </p:blipFill>
        <p:spPr bwMode="auto">
          <a:xfrm>
            <a:off x="0" y="4191754"/>
            <a:ext cx="5998259" cy="62468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2167" t="77603" r="1082"/>
          <a:stretch/>
        </p:blipFill>
        <p:spPr bwMode="auto">
          <a:xfrm flipH="1">
            <a:off x="5721788" y="4191754"/>
            <a:ext cx="3413159" cy="62468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Группа 15"/>
          <p:cNvGrpSpPr/>
          <p:nvPr userDrawn="1"/>
        </p:nvGrpSpPr>
        <p:grpSpPr>
          <a:xfrm>
            <a:off x="6063794" y="3448208"/>
            <a:ext cx="2431453" cy="2368236"/>
            <a:chOff x="5973555" y="3473888"/>
            <a:chExt cx="2431453" cy="2368236"/>
          </a:xfrm>
        </p:grpSpPr>
        <p:pic>
          <p:nvPicPr>
            <p:cNvPr id="17" name="Picture 8" descr="http://www.ailona.ru/_ph/108/2/230660864.png"/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="" xmlns:a14="http://schemas.microsoft.com/office/drawing/2010/main">
                    <a14:imgLayer r:embed="rId5">
                      <a14:imgEffect>
                        <a14:colorTemperature colorTemp="4424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084869">
              <a:off x="5973555" y="3473888"/>
              <a:ext cx="2431453" cy="2368236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4" descr="http://img0.liveinternet.ru/images/attach/c/1/60/917/60917937_1277756403_04_025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95456" y="4105747"/>
              <a:ext cx="873794" cy="8737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="" xmlns:p14="http://schemas.microsoft.com/office/powerpoint/2010/main" val="3109456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D9A7-731F-401C-9609-99A2DAAEEC4F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74F20-3F44-4228-95BE-A834769DC68F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8" name="Группа 17"/>
          <p:cNvGrpSpPr/>
          <p:nvPr userDrawn="1"/>
        </p:nvGrpSpPr>
        <p:grpSpPr>
          <a:xfrm>
            <a:off x="462197" y="6311899"/>
            <a:ext cx="8241535" cy="624690"/>
            <a:chOff x="459691" y="-36913"/>
            <a:chExt cx="8142440" cy="624690"/>
          </a:xfrm>
        </p:grpSpPr>
        <p:pic>
          <p:nvPicPr>
            <p:cNvPr id="19" name="Picture 6" descr="http://papus666.narod.ru/clipart/t/tesm/prosh63.png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grayscl/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63730" t="77603"/>
            <a:stretch/>
          </p:blipFill>
          <p:spPr bwMode="auto">
            <a:xfrm rot="10800000">
              <a:off x="6392332" y="-36913"/>
              <a:ext cx="2209799" cy="624689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6" descr="http://papus666.narod.ru/clipart/t/tesm/prosh63.png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grayscl/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77603"/>
            <a:stretch/>
          </p:blipFill>
          <p:spPr bwMode="auto">
            <a:xfrm rot="10800000">
              <a:off x="459691" y="-36912"/>
              <a:ext cx="5998259" cy="624689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5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77603" r="58278"/>
          <a:stretch/>
        </p:blipFill>
        <p:spPr bwMode="auto">
          <a:xfrm rot="5400000">
            <a:off x="-957308" y="5312028"/>
            <a:ext cx="2467255" cy="62468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Группа 20"/>
          <p:cNvGrpSpPr/>
          <p:nvPr userDrawn="1"/>
        </p:nvGrpSpPr>
        <p:grpSpPr>
          <a:xfrm>
            <a:off x="8578848" y="0"/>
            <a:ext cx="634118" cy="6858000"/>
            <a:chOff x="8545905" y="-1"/>
            <a:chExt cx="634118" cy="6890657"/>
          </a:xfrm>
        </p:grpSpPr>
        <p:pic>
          <p:nvPicPr>
            <p:cNvPr id="12" name="Picture 6" descr="http://papus666.narod.ru/clipart/t/tesm/prosh63.png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grayscl/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77603"/>
            <a:stretch/>
          </p:blipFill>
          <p:spPr bwMode="auto">
            <a:xfrm rot="5400000">
              <a:off x="5868549" y="2686784"/>
              <a:ext cx="5998259" cy="624689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6" descr="http://papus666.narod.ru/clipart/t/tesm/prosh63.png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grayscl/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77603" r="58278"/>
            <a:stretch/>
          </p:blipFill>
          <p:spPr bwMode="auto">
            <a:xfrm rot="5400000">
              <a:off x="7606958" y="5327020"/>
              <a:ext cx="2502583" cy="624689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77603"/>
          <a:stretch/>
        </p:blipFill>
        <p:spPr bwMode="auto">
          <a:xfrm rot="5400000">
            <a:off x="-2722808" y="2686785"/>
            <a:ext cx="5998259" cy="62468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Группа 16"/>
          <p:cNvGrpSpPr/>
          <p:nvPr userDrawn="1"/>
        </p:nvGrpSpPr>
        <p:grpSpPr>
          <a:xfrm>
            <a:off x="459690" y="-36913"/>
            <a:ext cx="8244041" cy="624690"/>
            <a:chOff x="459691" y="-36913"/>
            <a:chExt cx="8142440" cy="624690"/>
          </a:xfrm>
        </p:grpSpPr>
        <p:pic>
          <p:nvPicPr>
            <p:cNvPr id="14" name="Picture 6" descr="http://papus666.narod.ru/clipart/t/tesm/prosh63.png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grayscl/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63730" t="77603"/>
            <a:stretch/>
          </p:blipFill>
          <p:spPr bwMode="auto">
            <a:xfrm rot="10800000">
              <a:off x="6392332" y="-36913"/>
              <a:ext cx="2209799" cy="624689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6" descr="http://papus666.narod.ru/clipart/t/tesm/prosh63.png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grayscl/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77603"/>
            <a:stretch/>
          </p:blipFill>
          <p:spPr bwMode="auto">
            <a:xfrm rot="10800000">
              <a:off x="459691" y="-36912"/>
              <a:ext cx="5998259" cy="624689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6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3730" t="86178" r="1486"/>
          <a:stretch/>
        </p:blipFill>
        <p:spPr bwMode="auto">
          <a:xfrm rot="10800000">
            <a:off x="127421" y="-36914"/>
            <a:ext cx="2194784" cy="3855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3730" t="85689"/>
          <a:stretch/>
        </p:blipFill>
        <p:spPr bwMode="auto">
          <a:xfrm rot="10800000">
            <a:off x="6473989" y="-35854"/>
            <a:ext cx="2288548" cy="3991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5553" t="85690" r="1188" b="-440"/>
          <a:stretch/>
        </p:blipFill>
        <p:spPr bwMode="auto">
          <a:xfrm rot="10800000" flipH="1" flipV="1">
            <a:off x="146649" y="6481900"/>
            <a:ext cx="2098554" cy="4114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3730" t="86178" r="1486"/>
          <a:stretch/>
        </p:blipFill>
        <p:spPr bwMode="auto">
          <a:xfrm rot="10800000">
            <a:off x="6787002" y="-41841"/>
            <a:ext cx="2194784" cy="3855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5553" t="85690" r="1188" b="-440"/>
          <a:stretch/>
        </p:blipFill>
        <p:spPr bwMode="auto">
          <a:xfrm rot="10800000" flipH="1" flipV="1">
            <a:off x="6835117" y="6469352"/>
            <a:ext cx="2098554" cy="4114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Прямоугольник 21"/>
          <p:cNvSpPr/>
          <p:nvPr userDrawn="1"/>
        </p:nvSpPr>
        <p:spPr>
          <a:xfrm>
            <a:off x="346670" y="334461"/>
            <a:ext cx="8415867" cy="61760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8" name="Picture 2" descr="http://www.psdgraphics.com/file/blank-sticky-note.jp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7585" t="5271" r="16487" b="14223"/>
          <a:stretch/>
        </p:blipFill>
        <p:spPr bwMode="auto">
          <a:xfrm>
            <a:off x="1216435" y="353552"/>
            <a:ext cx="7032764" cy="59585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 descr="http://img0.liveinternet.ru/images/attach/c/1/60/917/60917937_1277756403_04_02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09546">
            <a:off x="6742181" y="426203"/>
            <a:ext cx="756798" cy="67068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172095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D9A7-731F-401C-9609-99A2DAAEEC4F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74F20-3F44-4228-95BE-A834769DC6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pic>
        <p:nvPicPr>
          <p:cNvPr id="9" name="Picture 4" descr="http://cs624823.vk.me/v624823283/16c8e/Zyg1q92x4uI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75687" cy="39827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cs624823.vk.me/v624823283/16c8e/Zyg1q92x4uI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4185" r="28604"/>
          <a:stretch/>
        </p:blipFill>
        <p:spPr bwMode="auto">
          <a:xfrm>
            <a:off x="5225510" y="-18107"/>
            <a:ext cx="3909438" cy="38160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/>
          <p:cNvSpPr txBox="1">
            <a:spLocks/>
          </p:cNvSpPr>
          <p:nvPr userDrawn="1"/>
        </p:nvSpPr>
        <p:spPr>
          <a:xfrm>
            <a:off x="685800" y="4069408"/>
            <a:ext cx="77724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pic>
        <p:nvPicPr>
          <p:cNvPr id="12" name="Picture 4" descr="http://cs624823.vk.me/v624823283/16c8e/Zyg1q92x4uI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47045"/>
            <a:ext cx="5475687" cy="39109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http://cs624823.vk.me/v624823283/16c8e/Zyg1q92x4uI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4185" r="28604"/>
          <a:stretch/>
        </p:blipFill>
        <p:spPr bwMode="auto">
          <a:xfrm>
            <a:off x="5225510" y="2928938"/>
            <a:ext cx="3909438" cy="39290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86263"/>
          <a:stretch/>
        </p:blipFill>
        <p:spPr bwMode="auto">
          <a:xfrm rot="5400000">
            <a:off x="-2745777" y="2944528"/>
            <a:ext cx="5998259" cy="3831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86263"/>
          <a:stretch/>
        </p:blipFill>
        <p:spPr bwMode="auto">
          <a:xfrm rot="10800000">
            <a:off x="2848859" y="71752"/>
            <a:ext cx="5998259" cy="3831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86263"/>
          <a:stretch/>
        </p:blipFill>
        <p:spPr bwMode="auto">
          <a:xfrm rot="16200000" flipH="1">
            <a:off x="5804088" y="3076201"/>
            <a:ext cx="5998259" cy="3831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86263" r="77459" b="-2098"/>
          <a:stretch/>
        </p:blipFill>
        <p:spPr bwMode="auto">
          <a:xfrm rot="16200000" flipH="1">
            <a:off x="8144367" y="5868809"/>
            <a:ext cx="1352040" cy="4416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86263" r="77459" b="-2098"/>
          <a:stretch/>
        </p:blipFill>
        <p:spPr bwMode="auto">
          <a:xfrm rot="5400000">
            <a:off x="-435694" y="5756539"/>
            <a:ext cx="1352040" cy="4416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86263"/>
          <a:stretch/>
        </p:blipFill>
        <p:spPr bwMode="auto">
          <a:xfrm rot="10800000" flipV="1">
            <a:off x="2818480" y="6416616"/>
            <a:ext cx="5998259" cy="3831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86344" r="51731"/>
          <a:stretch/>
        </p:blipFill>
        <p:spPr bwMode="auto">
          <a:xfrm rot="10800000">
            <a:off x="240326" y="60910"/>
            <a:ext cx="2895274" cy="38091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86263" r="42934" b="-1498"/>
          <a:stretch/>
        </p:blipFill>
        <p:spPr bwMode="auto">
          <a:xfrm rot="10800000" flipV="1">
            <a:off x="276412" y="6415643"/>
            <a:ext cx="3422976" cy="42493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 userDrawn="1"/>
        </p:nvSpPr>
        <p:spPr>
          <a:xfrm>
            <a:off x="353683" y="353683"/>
            <a:ext cx="8358997" cy="618744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02575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D9A7-731F-401C-9609-99A2DAAEEC4F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74F20-3F44-4228-95BE-A834769DC6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81341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D9A7-731F-401C-9609-99A2DAAEEC4F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74F20-3F44-4228-95BE-A834769DC6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9AD9A7-731F-401C-9609-99A2DAAEEC4F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DF74F20-3F44-4228-95BE-A834769DC6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itle 1"/>
          <p:cNvSpPr txBox="1">
            <a:spLocks/>
          </p:cNvSpPr>
          <p:nvPr userDrawn="1"/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pic>
        <p:nvPicPr>
          <p:cNvPr id="13" name="Picture 4" descr="http://cs624823.vk.me/v624823283/16c8e/Zyg1q92x4uI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75687" cy="39827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http://cs624823.vk.me/v624823283/16c8e/Zyg1q92x4uI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4185" r="28604"/>
          <a:stretch/>
        </p:blipFill>
        <p:spPr bwMode="auto">
          <a:xfrm>
            <a:off x="5225510" y="-18107"/>
            <a:ext cx="3909438" cy="38160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"/>
          <p:cNvSpPr txBox="1">
            <a:spLocks/>
          </p:cNvSpPr>
          <p:nvPr userDrawn="1"/>
        </p:nvSpPr>
        <p:spPr>
          <a:xfrm>
            <a:off x="685800" y="4069408"/>
            <a:ext cx="77724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pic>
        <p:nvPicPr>
          <p:cNvPr id="16" name="Picture 4" descr="http://cs624823.vk.me/v624823283/16c8e/Zyg1q92x4uI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47045"/>
            <a:ext cx="5475687" cy="39109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http://cs624823.vk.me/v624823283/16c8e/Zyg1q92x4uI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4185" r="28604"/>
          <a:stretch/>
        </p:blipFill>
        <p:spPr bwMode="auto">
          <a:xfrm>
            <a:off x="5225510" y="2928938"/>
            <a:ext cx="3909438" cy="39290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/>
          <p:cNvSpPr/>
          <p:nvPr userDrawn="1"/>
        </p:nvSpPr>
        <p:spPr>
          <a:xfrm>
            <a:off x="353683" y="284672"/>
            <a:ext cx="8436634" cy="63059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39552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4E7BC-585C-40E3-AAE6-C607219027B6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F7898-3F19-4C6C-B6D2-B998FE4476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56142F-7CAE-4798-86AB-0C53A0E10441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38DB41D-D5A8-4BF9-908D-6AFEBD50D1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9AD9A7-731F-401C-9609-99A2DAAEEC4F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F74F20-3F44-4228-95BE-A834769DC6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2"/>
          <p:cNvSpPr txBox="1">
            <a:spLocks/>
          </p:cNvSpPr>
          <p:nvPr userDrawn="1"/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mtClean="0"/>
              <a:t>Образец текста</a:t>
            </a:r>
          </a:p>
        </p:txBody>
      </p:sp>
      <p:sp>
        <p:nvSpPr>
          <p:cNvPr id="9" name="Content Placeholder 3"/>
          <p:cNvSpPr txBox="1">
            <a:spLocks/>
          </p:cNvSpPr>
          <p:nvPr userDrawn="1"/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Text Placeholder 4"/>
          <p:cNvSpPr txBox="1">
            <a:spLocks/>
          </p:cNvSpPr>
          <p:nvPr userDrawn="1"/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mtClean="0"/>
              <a:t>Образец текста</a:t>
            </a:r>
          </a:p>
        </p:txBody>
      </p:sp>
      <p:sp>
        <p:nvSpPr>
          <p:cNvPr id="11" name="Content Placeholder 5"/>
          <p:cNvSpPr txBox="1">
            <a:spLocks/>
          </p:cNvSpPr>
          <p:nvPr userDrawn="1"/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Date Placeholder 6"/>
          <p:cNvSpPr txBox="1">
            <a:spLocks/>
          </p:cNvSpPr>
          <p:nvPr userDrawn="1"/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9AD9A7-731F-401C-9609-99A2DAAEEC4F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13" name="Slide Number Placeholder 8"/>
          <p:cNvSpPr txBox="1">
            <a:spLocks/>
          </p:cNvSpPr>
          <p:nvPr userDrawn="1"/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DF74F20-3F44-4228-95BE-A834769DC6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itle 1"/>
          <p:cNvSpPr txBox="1">
            <a:spLocks/>
          </p:cNvSpPr>
          <p:nvPr userDrawn="1"/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Date Placeholder 3"/>
          <p:cNvSpPr txBox="1">
            <a:spLocks/>
          </p:cNvSpPr>
          <p:nvPr userDrawn="1"/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9AD9A7-731F-401C-9609-99A2DAAEEC4F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16" name="Slide Number Placeholder 5"/>
          <p:cNvSpPr txBox="1">
            <a:spLocks/>
          </p:cNvSpPr>
          <p:nvPr userDrawn="1"/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DF74F20-3F44-4228-95BE-A834769DC68F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7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9" cstate="print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77603" r="61182"/>
          <a:stretch/>
        </p:blipFill>
        <p:spPr bwMode="auto">
          <a:xfrm rot="5400000">
            <a:off x="-833999" y="5223128"/>
            <a:ext cx="2289455" cy="62468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Группа 17"/>
          <p:cNvGrpSpPr/>
          <p:nvPr userDrawn="1"/>
        </p:nvGrpSpPr>
        <p:grpSpPr>
          <a:xfrm>
            <a:off x="8565713" y="-6538"/>
            <a:ext cx="634119" cy="6712141"/>
            <a:chOff x="8545904" y="-1"/>
            <a:chExt cx="634119" cy="6744103"/>
          </a:xfrm>
        </p:grpSpPr>
        <p:pic>
          <p:nvPicPr>
            <p:cNvPr id="19" name="Picture 6" descr="http://papus666.narod.ru/clipart/t/tesm/prosh63.png"/>
            <p:cNvPicPr>
              <a:picLocks noChangeAspect="1" noChangeArrowheads="1"/>
            </p:cNvPicPr>
            <p:nvPr userDrawn="1"/>
          </p:nvPicPr>
          <p:blipFill rotWithShape="1">
            <a:blip r:embed="rId9" cstate="print">
              <a:grayscl/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77603"/>
            <a:stretch/>
          </p:blipFill>
          <p:spPr bwMode="auto">
            <a:xfrm rot="5400000">
              <a:off x="5868549" y="2686784"/>
              <a:ext cx="5998259" cy="624689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6" descr="http://papus666.narod.ru/clipart/t/tesm/prosh63.png"/>
            <p:cNvPicPr>
              <a:picLocks noChangeAspect="1" noChangeArrowheads="1"/>
            </p:cNvPicPr>
            <p:nvPr userDrawn="1"/>
          </p:nvPicPr>
          <p:blipFill rotWithShape="1">
            <a:blip r:embed="rId9" cstate="print">
              <a:grayscl/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77603" r="60721"/>
            <a:stretch/>
          </p:blipFill>
          <p:spPr bwMode="auto">
            <a:xfrm rot="5400000">
              <a:off x="7680234" y="5253743"/>
              <a:ext cx="2356029" cy="624689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1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9" cstate="print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77603"/>
          <a:stretch/>
        </p:blipFill>
        <p:spPr bwMode="auto">
          <a:xfrm rot="5400000">
            <a:off x="-2686942" y="2686785"/>
            <a:ext cx="5998259" cy="62468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Группа 21"/>
          <p:cNvGrpSpPr/>
          <p:nvPr userDrawn="1"/>
        </p:nvGrpSpPr>
        <p:grpSpPr>
          <a:xfrm>
            <a:off x="682024" y="-20037"/>
            <a:ext cx="8244040" cy="624690"/>
            <a:chOff x="459691" y="-36913"/>
            <a:chExt cx="8142439" cy="624690"/>
          </a:xfrm>
        </p:grpSpPr>
        <p:pic>
          <p:nvPicPr>
            <p:cNvPr id="23" name="Picture 6" descr="http://papus666.narod.ru/clipart/t/tesm/prosh63.png"/>
            <p:cNvPicPr>
              <a:picLocks noChangeAspect="1" noChangeArrowheads="1"/>
            </p:cNvPicPr>
            <p:nvPr userDrawn="1"/>
          </p:nvPicPr>
          <p:blipFill rotWithShape="1">
            <a:blip r:embed="rId9" cstate="print">
              <a:grayscl/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63730" t="86395"/>
            <a:stretch/>
          </p:blipFill>
          <p:spPr bwMode="auto">
            <a:xfrm rot="10800000">
              <a:off x="6392331" y="-36913"/>
              <a:ext cx="2209799" cy="37945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6" descr="http://papus666.narod.ru/clipart/t/tesm/prosh63.png"/>
            <p:cNvPicPr>
              <a:picLocks noChangeAspect="1" noChangeArrowheads="1"/>
            </p:cNvPicPr>
            <p:nvPr userDrawn="1"/>
          </p:nvPicPr>
          <p:blipFill rotWithShape="1">
            <a:blip r:embed="rId9" cstate="print">
              <a:grayscl/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77603"/>
            <a:stretch/>
          </p:blipFill>
          <p:spPr bwMode="auto">
            <a:xfrm rot="10800000">
              <a:off x="459691" y="-36912"/>
              <a:ext cx="5998259" cy="624689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5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9" cstate="print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3730" t="86178" r="1486"/>
          <a:stretch/>
        </p:blipFill>
        <p:spPr bwMode="auto">
          <a:xfrm rot="10800000">
            <a:off x="140398" y="-6539"/>
            <a:ext cx="2189658" cy="3855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" name="Группа 30"/>
          <p:cNvGrpSpPr/>
          <p:nvPr userDrawn="1"/>
        </p:nvGrpSpPr>
        <p:grpSpPr>
          <a:xfrm>
            <a:off x="451232" y="6293010"/>
            <a:ext cx="8241535" cy="624690"/>
            <a:chOff x="459691" y="-36913"/>
            <a:chExt cx="8142440" cy="624690"/>
          </a:xfrm>
        </p:grpSpPr>
        <p:pic>
          <p:nvPicPr>
            <p:cNvPr id="32" name="Picture 6" descr="http://papus666.narod.ru/clipart/t/tesm/prosh63.png"/>
            <p:cNvPicPr>
              <a:picLocks noChangeAspect="1" noChangeArrowheads="1"/>
            </p:cNvPicPr>
            <p:nvPr userDrawn="1"/>
          </p:nvPicPr>
          <p:blipFill rotWithShape="1">
            <a:blip r:embed="rId9" cstate="print">
              <a:grayscl/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63730" t="77603"/>
            <a:stretch/>
          </p:blipFill>
          <p:spPr bwMode="auto">
            <a:xfrm rot="10800000">
              <a:off x="6392332" y="-36913"/>
              <a:ext cx="2209799" cy="624689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6" descr="http://papus666.narod.ru/clipart/t/tesm/prosh63.png"/>
            <p:cNvPicPr>
              <a:picLocks noChangeAspect="1" noChangeArrowheads="1"/>
            </p:cNvPicPr>
            <p:nvPr userDrawn="1"/>
          </p:nvPicPr>
          <p:blipFill rotWithShape="1">
            <a:blip r:embed="rId9" cstate="print">
              <a:grayscl/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77603"/>
            <a:stretch/>
          </p:blipFill>
          <p:spPr bwMode="auto">
            <a:xfrm rot="10800000">
              <a:off x="459691" y="-36912"/>
              <a:ext cx="5998259" cy="624689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9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9" cstate="print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5553" t="85690" r="1188" b="-440"/>
          <a:stretch/>
        </p:blipFill>
        <p:spPr bwMode="auto">
          <a:xfrm rot="10800000" flipH="1" flipV="1">
            <a:off x="183606" y="6459671"/>
            <a:ext cx="2083354" cy="4114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9" cstate="print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5553" t="85690" r="1188" b="-440"/>
          <a:stretch/>
        </p:blipFill>
        <p:spPr bwMode="auto">
          <a:xfrm rot="10800000" flipH="1" flipV="1">
            <a:off x="6827510" y="6466034"/>
            <a:ext cx="2098554" cy="4114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 userDrawn="1"/>
        </p:nvSpPr>
        <p:spPr>
          <a:xfrm>
            <a:off x="347133" y="334461"/>
            <a:ext cx="8415404" cy="61760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4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9" cstate="print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5195" t="77603" r="58278" b="13700"/>
          <a:stretch/>
        </p:blipFill>
        <p:spPr bwMode="auto">
          <a:xfrm rot="5400000">
            <a:off x="8575822" y="6231176"/>
            <a:ext cx="986606" cy="24255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9" cstate="print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5195" t="77603" r="58278" b="13700"/>
          <a:stretch/>
        </p:blipFill>
        <p:spPr bwMode="auto">
          <a:xfrm rot="5400000" flipV="1">
            <a:off x="-437134" y="6243420"/>
            <a:ext cx="986606" cy="24255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9" cstate="print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8189" t="79305" r="58278" b="13700"/>
          <a:stretch/>
        </p:blipFill>
        <p:spPr bwMode="auto">
          <a:xfrm rot="10800000">
            <a:off x="16933" y="6678316"/>
            <a:ext cx="246932" cy="2284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173459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5" r:id="rId4"/>
    <p:sldLayoutId id="2147483664" r:id="rId5"/>
    <p:sldLayoutId id="2147483666" r:id="rId6"/>
    <p:sldLayoutId id="214748366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cs624823.vk.me/v624823283/16c8e/Zyg1q92x4uI.jpg" TargetMode="External"/><Relationship Id="rId2" Type="http://schemas.openxmlformats.org/officeDocument/2006/relationships/hyperlink" Target="http://img0.liveinternet.ru/images/attach/c/1/60/917/60917937_1277756403_04_025.png" TargetMode="External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papus666.narod.ru/clipart/t/tesm/prosh63.png" TargetMode="External"/><Relationship Id="rId4" Type="http://schemas.openxmlformats.org/officeDocument/2006/relationships/hyperlink" Target="http://www.ailona.ru/_ph/108/2/230660864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4"/>
          <p:cNvSpPr txBox="1">
            <a:spLocks/>
          </p:cNvSpPr>
          <p:nvPr/>
        </p:nvSpPr>
        <p:spPr>
          <a:xfrm>
            <a:off x="619596" y="5095508"/>
            <a:ext cx="7886700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707341" y="5360894"/>
            <a:ext cx="10728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" y="2277035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Особенности организации государственной итоговой аттестации  обучающихся с интеллектуальными нарушениями»</a:t>
            </a:r>
            <a:endParaRPr lang="ru-RU" sz="3200" b="1" dirty="0"/>
          </a:p>
        </p:txBody>
      </p:sp>
    </p:spTree>
    <p:extLst>
      <p:ext uri="{BB962C8B-B14F-4D97-AF65-F5344CB8AC3E}">
        <p14:creationId xmlns="" xmlns:p14="http://schemas.microsoft.com/office/powerpoint/2010/main" val="2647557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Порядок  работы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82137" y="1410790"/>
            <a:ext cx="8488907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ГРУППОВОЕ И ИНДИВИДУАЛЬНОЕ  КОНСУЛЬТИРОВАНИЕ ДЛЯ ПЕДАГОГОВ ПО ВОПРОСАМ ПОДГОТОВКИ К ИТОГОВОЙ АТТЕСТАЦИИ ОБУЧАЮЩИХСЯ С ОСОБЫМИ ОБРАЗОВАТЕЛЬНЫМИ ПОТРЕБНОСТЯМИ, 9 КЛАСС</a:t>
            </a:r>
            <a:endParaRPr kumimoji="0" lang="ru-RU" sz="20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Воробьёва Т.А., заместитель директора по УВР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                                   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                             09.10 – 09.20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ПОДГОТОВКА ЭКЗАМЕНАЦИОННЫХ</a:t>
            </a: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МАТЕРИАЛОВ ДЛЯ ИА ПО ТРУДОВОМУ ОБУЧЕНИЮ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, 9 КЛАСС» 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                           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Андриянова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А.Н., рук МО учителей трудового                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                                                  обучения</a:t>
            </a:r>
            <a:r>
              <a:rPr kumimoji="0" lang="ru-RU" sz="20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09.20 - 09.30   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ПРОФОРИЕНТАЦИОННАЯ РАБОТА С ВЫПУСКНИКАМИ.  НАБОР УЧАЩИХСЯ В ТИМАШЕВСКИЙ ТКР НА 2023-24 УЧ.Г.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</a:t>
            </a:r>
            <a:r>
              <a:rPr kumimoji="0" lang="ru-RU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Бандурская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М.В., мастер производственного обучения по профессии «Повар кондитер»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Зинаида\Contacts\Documents\дача 1\Desktop\фото РЦ 31.01.23\РЦ 31.01.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5088" y="337360"/>
            <a:ext cx="8393128" cy="61589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1472" y="428605"/>
            <a:ext cx="80010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Модель трудового обучения в</a:t>
            </a: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ГКОУКК школе-интернате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ст-цы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Медвёдовской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642910" y="5702592"/>
            <a:ext cx="592935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Заместитель директора по УВР:   Воробьёва Т.А.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 descr="E:\DCIM\101MSDCF\DSC016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2143116"/>
            <a:ext cx="4857783" cy="36433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Зинаида\ФОТО ШК\Desktop\конкурс т 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500042"/>
            <a:ext cx="3357586" cy="221457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714347" y="2857496"/>
            <a:ext cx="758349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г. Краснодаре состоялся финальный этап регионального конкурса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«На лучшую модель организации трудового обучения и воспитания на уроках и во внеурочной деятельности в образовательных организациях Краснодарского края».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конкурсе приняли участие 57 образовательных организация Краснодарского края, из которых 15 – вышли в финал. Наша школа стала призёром и получила II место!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F:\фото конкурс труд обуч\конкурс труд об,1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571480"/>
            <a:ext cx="3357586" cy="21318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23331" y="4571999"/>
            <a:ext cx="792935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Одной из задач коррекционных школ является трудовое обучение и воспитание учащихся, которое на современном этапе должно быть целостной системой формирования личности умственно отсталого ребенка. В труде формируется мировоззрение ребенка, моральные качества его, мотивы поведения, корригируется познавательная деятельность, воспитывается воля и характер.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Зинаида\Contacts\Documents\дача 1\Desktop\фото РЦ 31.01.23\82200722-0610-443c-9d2d-552b22a5e70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52130" y="696035"/>
            <a:ext cx="4060009" cy="39553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162449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8512629" y="517526"/>
            <a:ext cx="143692" cy="2880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7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0627" y="4926841"/>
            <a:ext cx="779287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Школа  психологически и практически готовит  учащихся к сознательному, активному труду на пользу личности и общества. Поэтому конкретные задачи трудового обучения и  воспитания в нашей школе выходят за рамки   трудовой подготовки, которая осуществляется в процессе профессионального обучения.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Зинаида\Contacts\Documents\дача 1\Desktop\фото РЦ 31.01.23\b7ba0dac-9081-4018-af50-0e6dcde09be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46913" y="859810"/>
            <a:ext cx="5663821" cy="3765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428596" y="428604"/>
            <a:ext cx="8215370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000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Трудовое обучение в коррекционной школе  осуществляется поэтапно.</a:t>
            </a:r>
            <a:endParaRPr kumimoji="0" lang="ru-RU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каждом этапе решаются общие и специальные учебные задачи.</a:t>
            </a:r>
            <a:endParaRPr kumimoji="0" lang="ru-RU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 этап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реализуется в 1-4 классах. На уроках ручного труда происходит формирование первоначального трудового опыта.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Отводится 2 часа в неделю. Формируются знания о материалах, развитие мелкой моторики рук, даются знания </a:t>
            </a:r>
            <a:r>
              <a:rPr kumimoji="0" lang="ru-RU" sz="200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 устройстве предметов и способах их использования, дети выполняют различные задания из пластилина, бумаги,  растительного материала, проволоки, древесины,</a:t>
            </a:r>
            <a:r>
              <a:rPr kumimoji="0" lang="ru-RU" sz="200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проводится  ознакомление детей с некоторыми профессиями, </a:t>
            </a:r>
            <a:r>
              <a:rPr kumimoji="0" lang="ru-RU" sz="200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изучаются индивидуальные трудовые возможности учащихся.</a:t>
            </a:r>
            <a:endParaRPr kumimoji="0" lang="ru-RU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 этап 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ru-RU" sz="200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профоориентационный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Это общетехническое трудовое обучение в 5 классе на базе профессиональных мастерских.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Основные задачи: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адаптация учащихся к измененным условиям обучения, переход к самостоятельной деятельности под строгим контролем</a:t>
            </a:r>
            <a:r>
              <a:rPr kumimoji="0" lang="ru-RU" sz="200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 помощью учителя-предметника.</a:t>
            </a:r>
            <a:b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отбор учащихся по видам трудового обучения с учетом их возможностей. В адаптированных программах школы  предусмотрен </a:t>
            </a:r>
            <a:r>
              <a:rPr kumimoji="0" lang="ru-RU" sz="200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набор </a:t>
            </a:r>
            <a:r>
              <a:rPr kumimoji="0" lang="ru-RU" sz="200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разнопрофильных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специальностей.</a:t>
            </a:r>
            <a:endParaRPr kumimoji="0" lang="ru-RU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endParaRPr kumimoji="0" lang="ru-RU" sz="200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04456" y="214290"/>
            <a:ext cx="60537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Трудовое обучение в коррекционной  школе.</a:t>
            </a:r>
            <a:endParaRPr lang="ru-RU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391885"/>
            <a:ext cx="8399417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 этап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- профессиональное обучение в школьных мастерских (6-8 классы) при девятилетнем сроке обучения,  увеличивается количество учебных часов. Особое внимание уделяется правильности выполнения учащимися трудовых  приемов, а в дальнейшем темпу работы и степени овладения трудовыми навыками. В конце каждой четверти учащиеся выполняют самостоятельные практические работы, которые оцениваются по пятибалльной системе.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 этап 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это профессионально-трудовое обучение в 9 классе с производственной практикой в школе в условиях, близких  к производственным. Половина времени отводится на повторение, что позволяет подготовить подростков к  сдаче  экзамена по трудовому обучению. Это единственный экзамен, которые сдают учащиеся с нарушением  интеллектуального развития за весь период обучения в школ5 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 этап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обучение в ТТРК по профессиям «Повар», «Штукатур»</a:t>
            </a:r>
            <a:b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Программы по труду содержат: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теоретический раздел, включающий технические сведения</a:t>
            </a:r>
            <a:b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практический раздел по конкретным видам труда</a:t>
            </a:r>
            <a:b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требования к знаниям, умениям и навыкам, а для 5-9 классов даны темы практических работ,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направленных на овладение приемами трудовых операций.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«Организация государственной итоговой аттестации по трудовому обучению в условиях коррекционной  школы»</a:t>
            </a:r>
            <a:endParaRPr lang="ru-RU" sz="18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000496" y="2571744"/>
            <a:ext cx="2352692" cy="257177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>
              <a:buNone/>
            </a:pPr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ЛИЧНОСТНЫЕ РЕЗУЛЬТАТЫ </a:t>
            </a:r>
            <a:endParaRPr lang="ru-RU" sz="1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714744" y="1267097"/>
            <a:ext cx="5000660" cy="566308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 рекомендации  по  подготовке  и  проведению итоговой  аттестации  по  трудовому  обучению  в  образовательных организациях  Краснодарского  края,  реализующих  адаптированные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 общеобразовательные  программы  для  обучающихся  с умственной отсталостью.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 основании  приказа  министерства  образования  и  науки Краснодарского края в ГБОУ Краснодарского края «Краснодарский краевой институт  дополнительного  профессионального  образования» создается  комиссия  для  экспертизы  экзаменационных материалов. Состав  комиссии утверждается  приказом  министерством  образования  и  науки Краснодарского края. 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Комиссии осуществляется в два этапа: </a:t>
            </a:r>
          </a:p>
          <a:p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8669684" y="5145205"/>
            <a:ext cx="45719" cy="33855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endParaRPr lang="ru-RU" sz="1600" b="1" i="1" dirty="0">
              <a:solidFill>
                <a:srgbClr val="000000"/>
              </a:solidFill>
            </a:endParaRPr>
          </a:p>
        </p:txBody>
      </p:sp>
      <p:sp>
        <p:nvSpPr>
          <p:cNvPr id="13" name="Содержимое 3"/>
          <p:cNvSpPr txBox="1">
            <a:spLocks/>
          </p:cNvSpPr>
          <p:nvPr/>
        </p:nvSpPr>
        <p:spPr>
          <a:xfrm>
            <a:off x="285720" y="4286256"/>
            <a:ext cx="3286148" cy="59925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Воробьёва Татьяна Анатольевна, зам. директора по УВР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267097"/>
            <a:ext cx="3257544" cy="3644538"/>
          </a:xfrm>
        </p:spPr>
        <p:txBody>
          <a:bodyPr>
            <a:normAutofit fontScale="92500"/>
          </a:bodyPr>
          <a:lstStyle/>
          <a:p>
            <a:endParaRPr lang="ru-RU" dirty="0"/>
          </a:p>
        </p:txBody>
      </p:sp>
      <p:pic>
        <p:nvPicPr>
          <p:cNvPr id="1026" name="Picture 2" descr="D:\e\ФОТО\фото\DSC0259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073" y="1240972"/>
            <a:ext cx="3161087" cy="30306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6571" y="365126"/>
            <a:ext cx="8188779" cy="1325563"/>
          </a:xfrm>
        </p:spPr>
        <p:txBody>
          <a:bodyPr>
            <a:normAutofit/>
          </a:bodyPr>
          <a:lstStyle/>
          <a:p>
            <a:r>
              <a:rPr lang="ru-RU" sz="3100" b="1" u="sng" dirty="0" smtClean="0">
                <a:latin typeface="Times New Roman" pitchFamily="18" charset="0"/>
                <a:cs typeface="Times New Roman" pitchFamily="18" charset="0"/>
              </a:rPr>
              <a:t>Экзамен  по  трудовому  обучению  проводит  экзаменационная комиссия </a:t>
            </a:r>
            <a:r>
              <a:rPr lang="ru-RU" sz="3100" u="sng" dirty="0" smtClean="0">
                <a:latin typeface="Times New Roman" pitchFamily="18" charset="0"/>
                <a:cs typeface="Times New Roman" pitchFamily="18" charset="0"/>
              </a:rPr>
              <a:t>в составе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96389" y="1515291"/>
            <a:ext cx="8190411" cy="507831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председателя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(директор образовательной организации), 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заместителя  председателя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(заместитель  директора  по  учебной  работе), 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членов  комиссии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(учитель  трудового обучения  экзаменуемой  группы, учителя  трудового  обучения  и  учителя  общеобразовательных  дисциплин данного учреждения), 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могут быть приглашены преподаватели учреждения начального профессионального образования, представители производства и родительской общественности).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Состав  экзаменационной  комиссии  и  дата  проведения  экзамена 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утверждаются приказом директора образовательной организации.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Результаты  экзамена  по  трудовому  обучению  оформляются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протоколом  (приложение  1).  Результаты  квалификационного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экзамена оформляются протоколом (приложение 2).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Изделие,  выполненное  обучающимся  в  ходе  практической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экзаменационной  работы,  хранится  3  года,  а  протокол  оценки  учебно-трудовой деятельности за период обучения – 5 лет.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Выпускникам IX классов, которым не присваивается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квалификационный  разряд,  выдается  производственная  характеристика  с перечнем работ, которые они способны выполнять самостоятельно. 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7oom.ru/powerpoint/abstraktnye-fony-dlya-prezentacii-volny-07.jpg?ver=3.0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411363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404664"/>
            <a:ext cx="763284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Одним из условий успешной социализации детей с ограниченными возможностями здоровья является профориентация, подготовка их к самостоятельной жизни, поддержка и оказание им помощи при вступлении во взрослую жизнь. Для этого,  прежде всего, необходимо создавать педагогические условия в образовательном учреждении  и в семье.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http://www.teatral-online.ru/i/ph/l/l_2013101412580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077072"/>
            <a:ext cx="2915816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7oom.ru/powerpoint/abstraktnye-fony-dlya-prezentacii-volny-07.jpg?ver=3.0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611560" y="4572008"/>
            <a:ext cx="792088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Школа , как центр социализации и профориентации детей с ОВЗ, функционирует в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совокупности и взаимодействии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трудового обучения (1-4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.), профессионально-трудового обучения(5-9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.), внеклассной работы, основ социальной жизнедеятельност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работы специалистов школы</a:t>
            </a:r>
            <a:endParaRPr lang="ru-RU" sz="2400" dirty="0"/>
          </a:p>
        </p:txBody>
      </p:sp>
      <p:pic>
        <p:nvPicPr>
          <p:cNvPr id="1026" name="Picture 2" descr="F:\техникум\IMG_81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9127" y="655093"/>
            <a:ext cx="5666435" cy="35347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59557" y="859809"/>
            <a:ext cx="817500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Tx/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Учащиеся с ОВЗ представляют собой  отдельную категорию детей. Для того, чтобы профессиональное самоопределение таких учащихся  было успешным, важно развивать у них адекватное отношение к себе, к ситуации выбора профессии, основанного на осознании своих желаний и возможностей.  </a:t>
            </a:r>
          </a:p>
          <a:p>
            <a:pPr algn="just">
              <a:buFontTx/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Разная степень выраженности основного дефекта,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несформированность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эмоционально-волевой  и познавательной сферы,  поведенческие нарушения не позволяют использовать в педагогической работе  единообразные подходы.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Поэтому наиболее остро встаёт вопрос о </a:t>
            </a:r>
            <a:r>
              <a:rPr lang="ru-RU" sz="2000" b="1" u="sng" dirty="0" smtClean="0">
                <a:latin typeface="Times New Roman" pitchFamily="18" charset="0"/>
                <a:cs typeface="Times New Roman" pitchFamily="18" charset="0"/>
              </a:rPr>
              <a:t>поэтапной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реализации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профориентационной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работы в условиях школы-интерната, что обусловлено частой беззащитностью таких детей, их зависимостью от окружающих. В процессе решения проблемы сознательного выбора профессии лицами с ОВЗ, 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следует иметь в виду необходимость разработки комплексного подхода к профориентации с учетом индивидуальных особенностей здоровья</a:t>
            </a:r>
          </a:p>
          <a:p>
            <a:pPr algn="just">
              <a:buFontTx/>
              <a:buNone/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 descr="http://7oom.ru/powerpoint/abstraktnye-fony-dlya-prezentacii-volny-07.jpg?ver=3.0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4346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323528" y="188640"/>
            <a:ext cx="86409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Кем быть? Выбор профессии –</a:t>
            </a:r>
          </a:p>
          <a:p>
            <a:pPr algn="ctr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это серьёзно!</a:t>
            </a: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1214422"/>
            <a:ext cx="820891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Профессиональная ориентация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представляет собой систему мер, включающую предоставление информации и консультаций, необходимых учащемуся для выбора профессии, в наибольшей степени соответствующей его личным способностям и особенностям.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Главной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задачей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профориентации является всестороннее развитие личности и активизация самих школьников в процессах определения себя, своего места в мире профессий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F:\техникум\IMG_809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97540" y="3429000"/>
            <a:ext cx="4367284" cy="29527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0" y="6357958"/>
            <a:ext cx="87154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Групповое консультирование учащихся по вопросу выбора будущей профе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ссии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 descr="http://7oom.ru/powerpoint/abstraktnye-fony-dlya-prezentacii-volny-07.jpg?ver=3.0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235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539552" y="260648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Основные задачи предварительного этапа профориентации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4" descr="http://centrprof-serp.ru/_bd/0/033579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736" y="3857628"/>
            <a:ext cx="2952328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417951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1628800"/>
            <a:ext cx="78488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Формировать установки на труд и позитивное отношение к трудовой деятельности в целом.</a:t>
            </a:r>
          </a:p>
          <a:p>
            <a:pPr marL="514350" indent="-51435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Развивать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общетрудовые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качества и навыки, которые важны для успешности в любом виде труда.</a:t>
            </a:r>
          </a:p>
          <a:p>
            <a:pPr marL="514350" indent="-51435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Формировать адекватный уровень притязаний  и самооценки.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 descr="http://7oom.ru/powerpoint/abstraktnye-fony-dlya-prezentacii-volny-07.jpg?ver=3.0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79512" y="0"/>
            <a:ext cx="93235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3941859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88640"/>
            <a:ext cx="84969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Основные задачи   диагностического       этапа профориентации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71868" y="1142984"/>
            <a:ext cx="4786346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indent="-273050"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Выявление индивидуальных способностей и  возможностей детей  по освоению тех или иных видов трудовой, профессиональной деятельности.</a:t>
            </a:r>
          </a:p>
        </p:txBody>
      </p:sp>
      <p:pic>
        <p:nvPicPr>
          <p:cNvPr id="6" name="Рисунок 4" descr="http://oumangut.naz.obr55.ru/files/2017/02/%D0%BA%D0%B5%D0%BC-%D0%B1%D1%8B%D1%82%D1%8C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72330" y="5500678"/>
            <a:ext cx="1872381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857620" y="2786058"/>
            <a:ext cx="48188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Проводить тестирование и анкетирование    учащихся старших классов с целью выявления профессиональной направленности.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10800000" flipV="1">
            <a:off x="3714744" y="4066596"/>
            <a:ext cx="521497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- Осуществлять индивидуальные и        групповые консультации учащихся 8-9 классов.</a:t>
            </a:r>
          </a:p>
          <a:p>
            <a:pPr>
              <a:buFontTx/>
              <a:buChar char="-"/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Осуществлять тесную связь с техникумом кадровых ресурсов с целью ознакомления с будущей  профессией.</a:t>
            </a:r>
            <a:endParaRPr lang="ru-RU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F:\фото для проэкта\IMG_20200311_09485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857232"/>
            <a:ext cx="3643306" cy="52149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 descr="http://7oom.ru/powerpoint/abstraktnye-fony-dlya-prezentacii-volny-07.jpg?ver=3.0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79512" y="0"/>
            <a:ext cx="93235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3941859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88640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86000" y="1484784"/>
            <a:ext cx="6858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indent="-273050"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357290" y="3000372"/>
            <a:ext cx="71287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2" descr="F:\техникум\IMG_805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214290"/>
            <a:ext cx="7858148" cy="4500594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428596" y="5072074"/>
            <a:ext cx="821537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Тестирование и анкетирование    учащихся 9 класса с целью выявления профессиональной направленности провела  Симакова Людмила Александровна, педагог-психолог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техникума кадровых ресурсов г.Тимашевска</a:t>
            </a:r>
          </a:p>
          <a:p>
            <a:pPr algn="just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 descr="http://7oom.ru/powerpoint/abstraktnye-fony-dlya-prezentacii-volny-07.jpg?ver=3.0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235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79512" y="188640"/>
            <a:ext cx="80648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Задачи формирующего этапа  профориентации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1484784"/>
            <a:ext cx="517545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Развивать установки, мотивации учащихся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на показанные им виды трудовой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деятельности , исходя из результатов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диагностики.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17951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2643182"/>
            <a:ext cx="553321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Развивать у учащихся такие качества (физические,       психологические, социальные</a:t>
            </a:r>
            <a:r>
              <a:rPr lang="ru-RU" sz="2000" dirty="0" smtClean="0"/>
              <a:t> ),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которые имеют важное     значение для их успешности в показанных им видах трудовой деятельности.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10800000" flipV="1">
            <a:off x="2286000" y="5351150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 rot="10800000" flipV="1">
            <a:off x="539552" y="4317825"/>
            <a:ext cx="567552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Содействовать учащимся в осуществлении     адекватного профессионального выбора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pic>
        <p:nvPicPr>
          <p:cNvPr id="3074" name="Picture 2" descr="F:\фото для проэкта\IMG_20200311_1014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4764" y="1023582"/>
            <a:ext cx="2999236" cy="1976790"/>
          </a:xfrm>
          <a:prstGeom prst="rect">
            <a:avLst/>
          </a:prstGeom>
          <a:noFill/>
        </p:spPr>
      </p:pic>
      <p:pic>
        <p:nvPicPr>
          <p:cNvPr id="3075" name="Picture 3" descr="F:\фото для проэкта\IMG_20200311_10270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43702" y="3286124"/>
            <a:ext cx="2143140" cy="30479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 descr="http://7oom.ru/powerpoint/abstraktnye-fony-dlya-prezentacii-volny-07.jpg?ver=3.0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235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691680" y="188641"/>
            <a:ext cx="62263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Работа с учащимися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836712"/>
            <a:ext cx="64087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809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Формы </a:t>
            </a:r>
            <a:r>
              <a:rPr lang="ru-RU" sz="24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профориентационной</a:t>
            </a: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работы </a:t>
            </a:r>
          </a:p>
          <a:p>
            <a:pPr lvl="0" indent="1809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 детьми , имеющими отклонения в развитии,   достаточно многообразны: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2060848"/>
            <a:ext cx="65344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уроки по общеобразовательным предметам;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уроки профессионально-трудового обучения;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2924944"/>
            <a:ext cx="88204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занятия в различных кружках по интересам;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проведение специальных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профориентационных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уроков и бесед 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реальное участие в общественно- полезном труде;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4149081"/>
            <a:ext cx="73448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экскурсии  на предприятия, в профессиональные учебные учреждения, в службу занятости;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5085185"/>
            <a:ext cx="72728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встречи с представителями различных профессий;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проведение различных конкурсов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0" name="Рисунок 5" descr="http://bogorodskoe.mos.ru/presscenter/%D0%BF%D1%80%D0%BE%D1%84%D0%BE%D1%80%D0%B8%D0%B5%D0%BD%D1%82%D0%B0%D1%86%D0%B8%D1%8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548681"/>
            <a:ext cx="2483768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 descr="http://7oom.ru/powerpoint/abstraktnye-fony-dlya-prezentacii-volny-07.jpg?ver=3.0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0"/>
            <a:ext cx="93235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195736" y="260648"/>
            <a:ext cx="57633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1052736"/>
            <a:ext cx="85324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285728"/>
            <a:ext cx="82809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3645025"/>
            <a:ext cx="85324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28662" y="428604"/>
            <a:ext cx="857256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Мастер –класс для учащихся 9 класса провела мастер производственного обучения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Бандурская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Марина Владимировна по  профессии «Повар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кондитео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endParaRPr 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F:\техникум\IMG_806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1142984"/>
            <a:ext cx="3821901" cy="2643206"/>
          </a:xfrm>
          <a:prstGeom prst="rect">
            <a:avLst/>
          </a:prstGeom>
          <a:noFill/>
        </p:spPr>
      </p:pic>
      <p:pic>
        <p:nvPicPr>
          <p:cNvPr id="4099" name="Picture 3" descr="F:\техникум\IMG_805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9190" y="1214422"/>
            <a:ext cx="3821901" cy="2547934"/>
          </a:xfrm>
          <a:prstGeom prst="rect">
            <a:avLst/>
          </a:prstGeom>
          <a:noFill/>
        </p:spPr>
      </p:pic>
      <p:pic>
        <p:nvPicPr>
          <p:cNvPr id="4100" name="Picture 4" descr="F:\техникум\IMG_811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628" y="4000504"/>
            <a:ext cx="3857652" cy="2333599"/>
          </a:xfrm>
          <a:prstGeom prst="rect">
            <a:avLst/>
          </a:prstGeom>
          <a:noFill/>
        </p:spPr>
      </p:pic>
      <p:pic>
        <p:nvPicPr>
          <p:cNvPr id="4101" name="Picture 5" descr="F:\техникум\IMG_806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5786" y="3929066"/>
            <a:ext cx="3929090" cy="25241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ПРОФОРИЕНТАЦИОННАЯ РАБОТА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23" name="Picture 3" descr="C:\Users\Зинаида\Contacts\Documents\Desktop\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 flipH="1">
            <a:off x="5159829" y="1972491"/>
            <a:ext cx="2994132" cy="3930152"/>
          </a:xfrm>
          <a:prstGeom prst="rect">
            <a:avLst/>
          </a:prstGeom>
          <a:noFill/>
        </p:spPr>
      </p:pic>
      <p:pic>
        <p:nvPicPr>
          <p:cNvPr id="30724" name="Picture 4" descr="C:\Users\Зинаида\Contacts\Documents\Desktop\e3e7abe6-8af5-4f3e-a891-b15d6615da9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79" y="1776546"/>
            <a:ext cx="3297920" cy="44936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1746" name="Picture 2" descr="C:\Users\Зинаида\Contacts\Documents\Desktop\3bd99cda-e899-4f47-8764-be2a7be479f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8012" y="326570"/>
            <a:ext cx="8281852" cy="61395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ХОНОР 8 с\IMG_20210225_1050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64" y="1285860"/>
            <a:ext cx="2286018" cy="3600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4" name="Picture 4" descr="D:\ХОНОР 8 с\IMG_20210310_1025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1285860"/>
            <a:ext cx="2357454" cy="35780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5" name="Picture 5" descr="D:\ХОНОР 8 с\IMG_20210310_09593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1285860"/>
            <a:ext cx="2286016" cy="3514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1357290" y="342879"/>
            <a:ext cx="57864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Профориентационная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работа с выпускниками. 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4800610"/>
            <a:ext cx="235745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Групповая консультация для учащихся 8-9 классов и их родителей</a:t>
            </a:r>
            <a:endParaRPr lang="ru-RU" sz="14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5743591"/>
            <a:ext cx="1285884" cy="11144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5214942" y="4972061"/>
            <a:ext cx="278608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Встреча со преподавателем </a:t>
            </a:r>
            <a:r>
              <a:rPr lang="ru-RU" sz="14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Тимашевского</a:t>
            </a:r>
            <a:r>
              <a:rPr lang="ru-RU" sz="1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техникума кадровых ресурсов</a:t>
            </a:r>
            <a:endParaRPr lang="ru-RU" sz="1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55845" y="668740"/>
            <a:ext cx="59913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Работа с родителями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1319" y="1392072"/>
            <a:ext cx="80794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лекции и беседы для родителей о роли семьи в правильном профессиональном самоопределении;</a:t>
            </a:r>
          </a:p>
          <a:p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индивидуальные консультации  по вопросу выбора профессий учащимися;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00501" y="2306472"/>
            <a:ext cx="79157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проведение родительских собраний с целью ознакомления с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допрофессиональным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образованием в школе, результатами трудоустройства  выпускников;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09684" y="3125337"/>
            <a:ext cx="75335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круглый стол для учащихся и их родителей  с участием представителей учебных заведений.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 descr="http://7oom.ru/powerpoint/abstraktnye-fony-dlya-prezentacii-volny-07.jpg?ver=3.0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9552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79512" y="188640"/>
            <a:ext cx="87129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Почему так важно не ошибиться в выборе профессии?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1484785"/>
            <a:ext cx="34289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4348" y="5357826"/>
            <a:ext cx="81439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Правильно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сделанный выбор – это начало пути к успеху, к самореализации, к психологическому и материальному благополучию в будущем.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F:\техникум\IMG_809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1670" y="1357298"/>
            <a:ext cx="5929354" cy="38576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706168" y="3157271"/>
            <a:ext cx="81888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hlinkClick r:id="rId2"/>
              </a:rPr>
              <a:t>http://</a:t>
            </a:r>
            <a:r>
              <a:rPr lang="ru-RU" dirty="0" smtClean="0">
                <a:hlinkClick r:id="rId2"/>
              </a:rPr>
              <a:t>img0.liveinternet.ru/images/attach/c/1/60/917/60917937_1277756403_04_025.png</a:t>
            </a:r>
            <a:r>
              <a:rPr lang="ru-RU" dirty="0" smtClean="0"/>
              <a:t> стразы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06170" y="1910777"/>
            <a:ext cx="69077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hlinkClick r:id="rId3"/>
              </a:rPr>
              <a:t>http://</a:t>
            </a:r>
            <a:r>
              <a:rPr lang="ru-RU" dirty="0" smtClean="0">
                <a:hlinkClick r:id="rId3"/>
              </a:rPr>
              <a:t>cs624823.vk.me/v624823283/16c8e/Zyg1q92x4uI.jpg</a:t>
            </a:r>
            <a:r>
              <a:rPr lang="ru-RU" dirty="0" smtClean="0"/>
              <a:t> фон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706169" y="2280109"/>
            <a:ext cx="64641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hlinkClick r:id="rId4"/>
              </a:rPr>
              <a:t>http://www.ailona.ru/_</a:t>
            </a:r>
            <a:r>
              <a:rPr lang="ru-RU" dirty="0" smtClean="0">
                <a:hlinkClick r:id="rId4"/>
              </a:rPr>
              <a:t>ph/108/2/230660864.png</a:t>
            </a:r>
            <a:r>
              <a:rPr lang="ru-RU" dirty="0" smtClean="0"/>
              <a:t> бант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706168" y="2695607"/>
            <a:ext cx="66724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hlinkClick r:id="rId5"/>
              </a:rPr>
              <a:t>http://</a:t>
            </a:r>
            <a:r>
              <a:rPr lang="ru-RU" dirty="0" smtClean="0">
                <a:hlinkClick r:id="rId5"/>
              </a:rPr>
              <a:t>papus666.narod.ru/clipart/t/tesm/prosh63.png</a:t>
            </a:r>
            <a:r>
              <a:rPr lang="ru-RU" dirty="0" smtClean="0"/>
              <a:t> тесьма</a:t>
            </a:r>
            <a:endParaRPr lang="ru-RU" dirty="0"/>
          </a:p>
        </p:txBody>
      </p:sp>
      <p:sp>
        <p:nvSpPr>
          <p:cNvPr id="15" name="Заголовок 3"/>
          <p:cNvSpPr>
            <a:spLocks noGrp="1"/>
          </p:cNvSpPr>
          <p:nvPr>
            <p:ph type="title"/>
          </p:nvPr>
        </p:nvSpPr>
        <p:spPr>
          <a:xfrm>
            <a:off x="1973655" y="763479"/>
            <a:ext cx="5710840" cy="58548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/>
              <a:t>Ресурсы </a:t>
            </a:r>
            <a:endParaRPr lang="ru-RU" sz="4000" dirty="0"/>
          </a:p>
        </p:txBody>
      </p:sp>
    </p:spTree>
    <p:extLst>
      <p:ext uri="{BB962C8B-B14F-4D97-AF65-F5344CB8AC3E}">
        <p14:creationId xmlns="" xmlns:p14="http://schemas.microsoft.com/office/powerpoint/2010/main" val="1280820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428</TotalTime>
  <Words>1201</Words>
  <Application>Microsoft Office PowerPoint</Application>
  <PresentationFormat>Экран (4:3)</PresentationFormat>
  <Paragraphs>117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Слайд 1</vt:lpstr>
      <vt:lpstr>Порядок  работы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«Организация государственной итоговой аттестации по трудовому обучению в условиях коррекционной  школы»</vt:lpstr>
      <vt:lpstr>Экзамен  по  трудовому  обучению  проводит  экзаменационная комиссия в составе: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ПРОФОРИЕНТАЦИОННАЯ РАБОТА</vt:lpstr>
      <vt:lpstr>Слайд 23</vt:lpstr>
      <vt:lpstr>Слайд 24</vt:lpstr>
      <vt:lpstr>Слайд 25</vt:lpstr>
      <vt:lpstr>Слайд 26</vt:lpstr>
      <vt:lpstr>Ресурсы 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Зинаида</cp:lastModifiedBy>
  <cp:revision>49</cp:revision>
  <dcterms:created xsi:type="dcterms:W3CDTF">2016-08-22T16:15:38Z</dcterms:created>
  <dcterms:modified xsi:type="dcterms:W3CDTF">2023-04-26T16:56:48Z</dcterms:modified>
</cp:coreProperties>
</file>