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7" r:id="rId11"/>
    <p:sldId id="268" r:id="rId12"/>
    <p:sldId id="269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79" r:id="rId22"/>
    <p:sldId id="280" r:id="rId23"/>
    <p:sldId id="281" r:id="rId24"/>
    <p:sldId id="282" r:id="rId25"/>
    <p:sldId id="283" r:id="rId26"/>
    <p:sldId id="284" r:id="rId27"/>
    <p:sldId id="285" r:id="rId2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3E3FF"/>
    <a:srgbClr val="D7D7FF"/>
    <a:srgbClr val="0000EC"/>
    <a:srgbClr val="BFBFFF"/>
    <a:srgbClr val="9966FF"/>
    <a:srgbClr val="FF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40" autoAdjust="0"/>
    <p:restoredTop sz="94660" autoAdjust="0"/>
  </p:normalViewPr>
  <p:slideViewPr>
    <p:cSldViewPr>
      <p:cViewPr varScale="1">
        <p:scale>
          <a:sx n="63" d="100"/>
          <a:sy n="63" d="100"/>
        </p:scale>
        <p:origin x="-108" y="-27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493" name="Group 13"/>
          <p:cNvGrpSpPr>
            <a:grpSpLocks/>
          </p:cNvGrpSpPr>
          <p:nvPr/>
        </p:nvGrpSpPr>
        <p:grpSpPr bwMode="auto">
          <a:xfrm>
            <a:off x="0" y="927100"/>
            <a:ext cx="8991600" cy="4495800"/>
            <a:chOff x="0" y="584"/>
            <a:chExt cx="5664" cy="2832"/>
          </a:xfrm>
        </p:grpSpPr>
        <p:sp>
          <p:nvSpPr>
            <p:cNvPr id="20483" name="AutoShape 3"/>
            <p:cNvSpPr>
              <a:spLocks noChangeArrowheads="1"/>
            </p:cNvSpPr>
            <p:nvPr userDrawn="1"/>
          </p:nvSpPr>
          <p:spPr bwMode="auto">
            <a:xfrm>
              <a:off x="432" y="1304"/>
              <a:ext cx="4656" cy="2112"/>
            </a:xfrm>
            <a:prstGeom prst="roundRect">
              <a:avLst>
                <a:gd name="adj" fmla="val 16667"/>
              </a:avLst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2400">
                <a:effectLst/>
                <a:latin typeface="Times New Roman" pitchFamily="18" charset="0"/>
              </a:endParaRPr>
            </a:p>
          </p:txBody>
        </p:sp>
        <p:sp>
          <p:nvSpPr>
            <p:cNvPr id="20484" name="Rectangle 4"/>
            <p:cNvSpPr>
              <a:spLocks noChangeArrowheads="1"/>
            </p:cNvSpPr>
            <p:nvPr userDrawn="1"/>
          </p:nvSpPr>
          <p:spPr bwMode="blackWhite">
            <a:xfrm>
              <a:off x="144" y="584"/>
              <a:ext cx="4512" cy="624"/>
            </a:xfrm>
            <a:prstGeom prst="rect">
              <a:avLst/>
            </a:prstGeom>
            <a:solidFill>
              <a:schemeClr val="bg1"/>
            </a:solidFill>
            <a:ln w="57150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2400">
                <a:effectLst/>
                <a:latin typeface="Times New Roman" pitchFamily="18" charset="0"/>
              </a:endParaRPr>
            </a:p>
          </p:txBody>
        </p:sp>
        <p:sp>
          <p:nvSpPr>
            <p:cNvPr id="20485" name="AutoShape 5"/>
            <p:cNvSpPr>
              <a:spLocks noChangeArrowheads="1"/>
            </p:cNvSpPr>
            <p:nvPr userDrawn="1"/>
          </p:nvSpPr>
          <p:spPr bwMode="blackWhite">
            <a:xfrm>
              <a:off x="0" y="872"/>
              <a:ext cx="5664" cy="1152"/>
            </a:xfrm>
            <a:custGeom>
              <a:avLst/>
              <a:gdLst>
                <a:gd name="G0" fmla="+- 1000 0 0"/>
                <a:gd name="G1" fmla="+- 1000 0 0"/>
                <a:gd name="G2" fmla="+- G0 0 G1"/>
                <a:gd name="G3" fmla="*/ G1 1 2"/>
                <a:gd name="G4" fmla="+- G0 0 G3"/>
                <a:gd name="T0" fmla="*/ 0 w 1000"/>
                <a:gd name="T1" fmla="*/ 0 h 1000"/>
                <a:gd name="T2" fmla="*/ G4 w 1000"/>
                <a:gd name="T3" fmla="*/ G1 h 1000"/>
              </a:gdLst>
              <a:ahLst/>
              <a:cxnLst>
                <a:cxn ang="0">
                  <a:pos x="0" y="0"/>
                </a:cxn>
                <a:cxn ang="0">
                  <a:pos x="4416" y="0"/>
                </a:cxn>
                <a:cxn ang="0">
                  <a:pos x="4917" y="500"/>
                </a:cxn>
                <a:cxn ang="0">
                  <a:pos x="4417" y="1000"/>
                </a:cxn>
                <a:cxn ang="0">
                  <a:pos x="0" y="1000"/>
                </a:cxn>
              </a:cxnLst>
              <a:rect l="T0" t="T1" r="T2" b="T3"/>
              <a:pathLst>
                <a:path w="4917" h="1000">
                  <a:moveTo>
                    <a:pt x="0" y="0"/>
                  </a:moveTo>
                  <a:lnTo>
                    <a:pt x="4416" y="0"/>
                  </a:lnTo>
                  <a:cubicBezTo>
                    <a:pt x="4693" y="0"/>
                    <a:pt x="4917" y="223"/>
                    <a:pt x="4917" y="500"/>
                  </a:cubicBezTo>
                  <a:cubicBezTo>
                    <a:pt x="4917" y="776"/>
                    <a:pt x="4693" y="999"/>
                    <a:pt x="4417" y="1000"/>
                  </a:cubicBezTo>
                  <a:lnTo>
                    <a:pt x="0" y="100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 sz="2400">
                <a:effectLst/>
                <a:latin typeface="Times New Roman" pitchFamily="18" charset="0"/>
              </a:endParaRPr>
            </a:p>
          </p:txBody>
        </p:sp>
        <p:sp>
          <p:nvSpPr>
            <p:cNvPr id="20486" name="Line 6"/>
            <p:cNvSpPr>
              <a:spLocks noChangeShapeType="1"/>
            </p:cNvSpPr>
            <p:nvPr userDrawn="1"/>
          </p:nvSpPr>
          <p:spPr bwMode="auto">
            <a:xfrm>
              <a:off x="0" y="1928"/>
              <a:ext cx="5232" cy="0"/>
            </a:xfrm>
            <a:prstGeom prst="line">
              <a:avLst/>
            </a:prstGeom>
            <a:noFill/>
            <a:ln w="508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0487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28600" y="1427163"/>
            <a:ext cx="8077200" cy="1609725"/>
          </a:xfrm>
        </p:spPr>
        <p:txBody>
          <a:bodyPr/>
          <a:lstStyle>
            <a:lvl1pPr>
              <a:defRPr sz="46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20488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1066800" y="3441700"/>
            <a:ext cx="6629400" cy="16764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20489" name="Rectangle 9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8400"/>
            <a:ext cx="2133600" cy="471488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20490" name="Rectangle 10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53163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20491" name="Rectangle 11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2133600" cy="471488"/>
          </a:xfrm>
        </p:spPr>
        <p:txBody>
          <a:bodyPr/>
          <a:lstStyle>
            <a:lvl1pPr>
              <a:defRPr/>
            </a:lvl1pPr>
          </a:lstStyle>
          <a:p>
            <a:fld id="{2278DA3E-3F8F-4AAD-8B37-A096466C7B8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53A3A7-C217-4D92-A918-77F8864A095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50013" y="228600"/>
            <a:ext cx="2084387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5263" y="228600"/>
            <a:ext cx="610235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98AFD7-9FDC-425A-9F85-2B132254143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79BF62-34D6-46B2-8B8B-813762BFA8B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58FE0A-80C4-43EF-9CE5-85463B4E1C2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015A7C-8DBF-4844-997C-17DC4F8FB1E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56221C-C4E1-4D3A-B552-4D193612F5E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0AD461-0B6A-48CB-B822-51AB32C4AAB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44017F-D2EE-4E17-852F-6B210AE12F7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E0F22D-EF0D-4348-926F-142C9EFEEBB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85ED06-B680-4192-A7D0-C9D5CCF3F13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3E3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468" name="Group 12"/>
          <p:cNvGrpSpPr>
            <a:grpSpLocks/>
          </p:cNvGrpSpPr>
          <p:nvPr/>
        </p:nvGrpSpPr>
        <p:grpSpPr bwMode="auto">
          <a:xfrm>
            <a:off x="0" y="152400"/>
            <a:ext cx="8686800" cy="6096000"/>
            <a:chOff x="0" y="96"/>
            <a:chExt cx="5472" cy="3840"/>
          </a:xfrm>
        </p:grpSpPr>
        <p:sp>
          <p:nvSpPr>
            <p:cNvPr id="19459" name="AutoShape 3"/>
            <p:cNvSpPr>
              <a:spLocks noChangeArrowheads="1"/>
            </p:cNvSpPr>
            <p:nvPr/>
          </p:nvSpPr>
          <p:spPr bwMode="auto">
            <a:xfrm>
              <a:off x="240" y="336"/>
              <a:ext cx="5232" cy="3600"/>
            </a:xfrm>
            <a:prstGeom prst="roundRect">
              <a:avLst>
                <a:gd name="adj" fmla="val 13727"/>
              </a:avLst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2400">
                <a:effectLst/>
                <a:latin typeface="Times New Roman" pitchFamily="18" charset="0"/>
              </a:endParaRPr>
            </a:p>
          </p:txBody>
        </p:sp>
        <p:sp>
          <p:nvSpPr>
            <p:cNvPr id="19460" name="AutoShape 4"/>
            <p:cNvSpPr>
              <a:spLocks noChangeArrowheads="1"/>
            </p:cNvSpPr>
            <p:nvPr/>
          </p:nvSpPr>
          <p:spPr bwMode="blackWhite">
            <a:xfrm>
              <a:off x="0" y="96"/>
              <a:ext cx="5376" cy="768"/>
            </a:xfrm>
            <a:custGeom>
              <a:avLst/>
              <a:gdLst>
                <a:gd name="G0" fmla="+- 1000 0 0"/>
                <a:gd name="G1" fmla="+- 1000 0 0"/>
                <a:gd name="G2" fmla="+- G0 0 G1"/>
                <a:gd name="G3" fmla="*/ G1 1 2"/>
                <a:gd name="G4" fmla="+- G0 0 G3"/>
                <a:gd name="T0" fmla="*/ 0 w 1000"/>
                <a:gd name="T1" fmla="*/ 0 h 1000"/>
                <a:gd name="T2" fmla="*/ G4 w 1000"/>
                <a:gd name="T3" fmla="*/ G1 h 1000"/>
              </a:gdLst>
              <a:ahLst/>
              <a:cxnLst>
                <a:cxn ang="0">
                  <a:pos x="0" y="0"/>
                </a:cxn>
                <a:cxn ang="0">
                  <a:pos x="6499" y="0"/>
                </a:cxn>
                <a:cxn ang="0">
                  <a:pos x="7000" y="500"/>
                </a:cxn>
                <a:cxn ang="0">
                  <a:pos x="6500" y="1000"/>
                </a:cxn>
                <a:cxn ang="0">
                  <a:pos x="0" y="1000"/>
                </a:cxn>
              </a:cxnLst>
              <a:rect l="T0" t="T1" r="T2" b="T3"/>
              <a:pathLst>
                <a:path w="7000" h="1000">
                  <a:moveTo>
                    <a:pt x="0" y="0"/>
                  </a:moveTo>
                  <a:lnTo>
                    <a:pt x="6499" y="0"/>
                  </a:lnTo>
                  <a:cubicBezTo>
                    <a:pt x="6776" y="0"/>
                    <a:pt x="7000" y="223"/>
                    <a:pt x="7000" y="500"/>
                  </a:cubicBezTo>
                  <a:cubicBezTo>
                    <a:pt x="7000" y="776"/>
                    <a:pt x="6776" y="999"/>
                    <a:pt x="6500" y="1000"/>
                  </a:cubicBezTo>
                  <a:lnTo>
                    <a:pt x="0" y="100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 sz="2400">
                <a:effectLst/>
                <a:latin typeface="Times New Roman" pitchFamily="18" charset="0"/>
              </a:endParaRPr>
            </a:p>
          </p:txBody>
        </p:sp>
        <p:sp>
          <p:nvSpPr>
            <p:cNvPr id="19461" name="Line 5"/>
            <p:cNvSpPr>
              <a:spLocks noChangeShapeType="1"/>
            </p:cNvSpPr>
            <p:nvPr/>
          </p:nvSpPr>
          <p:spPr bwMode="auto">
            <a:xfrm>
              <a:off x="0" y="768"/>
              <a:ext cx="5088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9462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95263" y="228600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9463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79248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9464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/>
              </a:defRPr>
            </a:lvl1pPr>
          </a:lstStyle>
          <a:p>
            <a:endParaRPr lang="ru-RU"/>
          </a:p>
        </p:txBody>
      </p:sp>
      <p:sp>
        <p:nvSpPr>
          <p:cNvPr id="19465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/>
              </a:defRPr>
            </a:lvl1pPr>
          </a:lstStyle>
          <a:p>
            <a:endParaRPr lang="ru-RU"/>
          </a:p>
        </p:txBody>
      </p:sp>
      <p:sp>
        <p:nvSpPr>
          <p:cNvPr id="19466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Arial Black" pitchFamily="34" charset="0"/>
              </a:defRPr>
            </a:lvl1pPr>
          </a:lstStyle>
          <a:p>
            <a:fld id="{C71F2D3B-C161-4B44-AEA0-77923F80D3A7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8" name="Text Box 4"/>
          <p:cNvSpPr txBox="1">
            <a:spLocks noChangeArrowheads="1"/>
          </p:cNvSpPr>
          <p:nvPr/>
        </p:nvSpPr>
        <p:spPr bwMode="auto">
          <a:xfrm>
            <a:off x="971550" y="2420938"/>
            <a:ext cx="6985000" cy="155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3200" b="1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ОСОБЕННОСТИ РЕЧЕВОГО РАЗВИТИЯ УМСТВЕННО ОТСТАЛЫХ ДЕТЕЙ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2" name="Text Box 4"/>
          <p:cNvSpPr txBox="1">
            <a:spLocks noChangeArrowheads="1"/>
          </p:cNvSpPr>
          <p:nvPr/>
        </p:nvSpPr>
        <p:spPr bwMode="auto">
          <a:xfrm>
            <a:off x="1187450" y="1700213"/>
            <a:ext cx="6985000" cy="3779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30000"/>
              </a:lnSpc>
              <a:spcBef>
                <a:spcPct val="50000"/>
              </a:spcBef>
            </a:pPr>
            <a:r>
              <a:rPr lang="ru-RU" sz="2400">
                <a:effectLst/>
              </a:rPr>
              <a:t>      У детей-олигофренов имеется недоразвитие и лексико-грамматического строя речи. </a:t>
            </a:r>
          </a:p>
          <a:p>
            <a:pPr>
              <a:lnSpc>
                <a:spcPct val="130000"/>
              </a:lnSpc>
              <a:spcBef>
                <a:spcPct val="50000"/>
              </a:spcBef>
            </a:pPr>
            <a:endParaRPr lang="ru-RU" sz="2400">
              <a:effectLst/>
            </a:endParaRPr>
          </a:p>
          <a:p>
            <a:pPr>
              <a:lnSpc>
                <a:spcPct val="130000"/>
              </a:lnSpc>
              <a:spcBef>
                <a:spcPct val="50000"/>
              </a:spcBef>
            </a:pPr>
            <a:r>
              <a:rPr lang="ru-RU" sz="2400">
                <a:effectLst/>
              </a:rPr>
              <a:t>     Наблюдается большая разница между объемом пассивного и активного словаря - активный словарь гораздо меньше по объему.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6" name="Text Box 4"/>
          <p:cNvSpPr txBox="1">
            <a:spLocks noChangeArrowheads="1"/>
          </p:cNvSpPr>
          <p:nvPr/>
        </p:nvSpPr>
        <p:spPr bwMode="auto">
          <a:xfrm>
            <a:off x="1187450" y="1700213"/>
            <a:ext cx="6769100" cy="222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>
                <a:schemeClr val="folHlink"/>
              </a:buClr>
              <a:buFont typeface="Wingdings" pitchFamily="2" charset="2"/>
              <a:buChar char="Ø"/>
            </a:pPr>
            <a:r>
              <a:rPr lang="ru-RU" sz="2000">
                <a:effectLst/>
              </a:rPr>
              <a:t>многие номинативные слова употребляются в активном словаре неточно.</a:t>
            </a:r>
          </a:p>
          <a:p>
            <a:pPr>
              <a:spcBef>
                <a:spcPct val="50000"/>
              </a:spcBef>
              <a:buClr>
                <a:schemeClr val="folHlink"/>
              </a:buClr>
              <a:buFont typeface="Wingdings" pitchFamily="2" charset="2"/>
              <a:buChar char="Ø"/>
            </a:pPr>
            <a:r>
              <a:rPr lang="ru-RU" sz="2000">
                <a:effectLst/>
              </a:rPr>
              <a:t>отмечается неточность употребления самых простых слов,</a:t>
            </a:r>
          </a:p>
          <a:p>
            <a:pPr>
              <a:spcBef>
                <a:spcPct val="50000"/>
              </a:spcBef>
              <a:buClr>
                <a:schemeClr val="folHlink"/>
              </a:buClr>
              <a:buFont typeface="Wingdings" pitchFamily="2" charset="2"/>
              <a:buChar char="Ø"/>
            </a:pPr>
            <a:r>
              <a:rPr lang="ru-RU" sz="2000">
                <a:effectLst/>
              </a:rPr>
              <a:t>отсутствие дифференциации в обозначении сходных предметов. </a:t>
            </a:r>
          </a:p>
        </p:txBody>
      </p:sp>
      <p:sp>
        <p:nvSpPr>
          <p:cNvPr id="69638" name="Text Box 6"/>
          <p:cNvSpPr txBox="1">
            <a:spLocks noChangeArrowheads="1"/>
          </p:cNvSpPr>
          <p:nvPr/>
        </p:nvSpPr>
        <p:spPr bwMode="auto">
          <a:xfrm>
            <a:off x="4067175" y="4371975"/>
            <a:ext cx="38893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>
                <a:effectLst/>
              </a:rPr>
              <a:t>пальто, шубу, плащ некоторые дети называют словом </a:t>
            </a:r>
            <a:r>
              <a:rPr lang="ru-RU" i="1">
                <a:effectLst/>
              </a:rPr>
              <a:t>пальто.</a:t>
            </a:r>
            <a:r>
              <a:rPr lang="ru-RU">
                <a:effectLst/>
              </a:rPr>
              <a:t> </a:t>
            </a:r>
          </a:p>
        </p:txBody>
      </p:sp>
      <p:pic>
        <p:nvPicPr>
          <p:cNvPr id="69639" name="Picture 7" descr="J015104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87538" y="4005263"/>
            <a:ext cx="1531937" cy="19161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60" name="Text Box 4"/>
          <p:cNvSpPr txBox="1">
            <a:spLocks noChangeArrowheads="1"/>
          </p:cNvSpPr>
          <p:nvPr/>
        </p:nvSpPr>
        <p:spPr bwMode="auto">
          <a:xfrm>
            <a:off x="1042988" y="1773238"/>
            <a:ext cx="6913562" cy="428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>
                <a:srgbClr val="0000EC"/>
              </a:buClr>
              <a:buFont typeface="Wingdings" pitchFamily="2" charset="2"/>
              <a:buChar char="ü"/>
            </a:pPr>
            <a:r>
              <a:rPr lang="ru-RU" sz="2400">
                <a:effectLst/>
              </a:rPr>
              <a:t>В речи умственно отсталых  наблюдаются вербальные замены</a:t>
            </a:r>
            <a:r>
              <a:rPr lang="ru-RU">
                <a:effectLst/>
              </a:rPr>
              <a:t>. </a:t>
            </a:r>
          </a:p>
          <a:p>
            <a:pPr>
              <a:spcBef>
                <a:spcPct val="50000"/>
              </a:spcBef>
              <a:buClr>
                <a:srgbClr val="0000EC"/>
              </a:buClr>
              <a:buFont typeface="Wingdings" pitchFamily="2" charset="2"/>
              <a:buChar char="§"/>
            </a:pPr>
            <a:endParaRPr lang="ru-RU">
              <a:effectLst/>
            </a:endParaRPr>
          </a:p>
          <a:p>
            <a:pPr>
              <a:spcBef>
                <a:spcPct val="50000"/>
              </a:spcBef>
              <a:buClr>
                <a:srgbClr val="0000EC"/>
              </a:buClr>
              <a:buFont typeface="Wingdings" pitchFamily="2" charset="2"/>
              <a:buNone/>
            </a:pPr>
            <a:r>
              <a:rPr lang="ru-RU" sz="2000">
                <a:effectLst/>
              </a:rPr>
              <a:t>   В основном дети заменяют слова, близкие семантически, обозначающие предметы одной группы.</a:t>
            </a:r>
          </a:p>
          <a:p>
            <a:pPr>
              <a:spcBef>
                <a:spcPct val="50000"/>
              </a:spcBef>
              <a:buClr>
                <a:srgbClr val="0000EC"/>
              </a:buClr>
              <a:buFont typeface="Wingdings" pitchFamily="2" charset="2"/>
              <a:buNone/>
            </a:pPr>
            <a:r>
              <a:rPr lang="ru-RU" sz="2000">
                <a:effectLst/>
              </a:rPr>
              <a:t>  При этом названия нескольких сходных предметов заменяются одним наиболее употребительным словом.</a:t>
            </a:r>
          </a:p>
          <a:p>
            <a:pPr>
              <a:spcBef>
                <a:spcPct val="50000"/>
              </a:spcBef>
              <a:buClr>
                <a:srgbClr val="0000EC"/>
              </a:buClr>
              <a:buFont typeface="Wingdings" pitchFamily="2" charset="2"/>
              <a:buNone/>
            </a:pPr>
            <a:r>
              <a:rPr lang="ru-RU" sz="2000">
                <a:effectLst/>
              </a:rPr>
              <a:t>  </a:t>
            </a:r>
            <a:r>
              <a:rPr lang="ru-RU" sz="2000" b="1">
                <a:effectLst/>
              </a:rPr>
              <a:t>Причинами </a:t>
            </a:r>
            <a:r>
              <a:rPr lang="ru-RU" sz="2000">
                <a:effectLst/>
              </a:rPr>
              <a:t>неточности в употреблении слов у умственно отсталых детей являются трудности дифференциации, различения самих предметов. </a:t>
            </a:r>
          </a:p>
          <a:p>
            <a:pPr>
              <a:spcBef>
                <a:spcPct val="50000"/>
              </a:spcBef>
              <a:buClr>
                <a:srgbClr val="0000EC"/>
              </a:buClr>
              <a:buFont typeface="Wingdings" pitchFamily="2" charset="2"/>
              <a:buNone/>
            </a:pPr>
            <a:endParaRPr lang="ru-RU" sz="2000">
              <a:effectLst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8" name="Text Box 4"/>
          <p:cNvSpPr txBox="1">
            <a:spLocks noChangeArrowheads="1"/>
          </p:cNvSpPr>
          <p:nvPr/>
        </p:nvSpPr>
        <p:spPr bwMode="auto">
          <a:xfrm>
            <a:off x="1116013" y="1682750"/>
            <a:ext cx="6624637" cy="344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>
                <a:srgbClr val="0000EC"/>
              </a:buClr>
              <a:buFont typeface="Wingdings" pitchFamily="2" charset="2"/>
              <a:buChar char="ü"/>
            </a:pPr>
            <a:r>
              <a:rPr lang="ru-RU" sz="2000">
                <a:effectLst/>
              </a:rPr>
              <a:t>У многих детей отсутствуют слова обобщающего характера </a:t>
            </a:r>
            <a:r>
              <a:rPr lang="ru-RU" sz="2000" i="1">
                <a:effectLst/>
              </a:rPr>
              <a:t>(мебель, посуда, обувь, одежда, овощи, фрукты).</a:t>
            </a:r>
          </a:p>
          <a:p>
            <a:pPr>
              <a:spcBef>
                <a:spcPct val="50000"/>
              </a:spcBef>
              <a:buClr>
                <a:srgbClr val="0000EC"/>
              </a:buClr>
              <a:buFont typeface="Wingdings" pitchFamily="2" charset="2"/>
              <a:buChar char="ü"/>
            </a:pPr>
            <a:r>
              <a:rPr lang="ru-RU" sz="2000">
                <a:effectLst/>
              </a:rPr>
              <a:t>Дети неправильно обозначают детенышей животных </a:t>
            </a:r>
            <a:r>
              <a:rPr lang="ru-RU" sz="2000" i="1">
                <a:effectLst/>
              </a:rPr>
              <a:t>(ще­нок - </a:t>
            </a:r>
            <a:r>
              <a:rPr lang="ru-RU" sz="2000">
                <a:effectLst/>
              </a:rPr>
              <a:t>"собачоночек", "собачонок", "шененок"; </a:t>
            </a:r>
            <a:r>
              <a:rPr lang="ru-RU" sz="2000" i="1">
                <a:effectLst/>
              </a:rPr>
              <a:t>жеребенок - </a:t>
            </a:r>
            <a:r>
              <a:rPr lang="ru-RU" sz="2000">
                <a:effectLst/>
              </a:rPr>
              <a:t>"лошаденок").</a:t>
            </a:r>
          </a:p>
          <a:p>
            <a:pPr>
              <a:spcBef>
                <a:spcPct val="50000"/>
              </a:spcBef>
              <a:buClr>
                <a:srgbClr val="0000EC"/>
              </a:buClr>
              <a:buFont typeface="Wingdings" pitchFamily="2" charset="2"/>
              <a:buChar char="ü"/>
            </a:pPr>
            <a:r>
              <a:rPr lang="ru-RU" sz="2000">
                <a:effectLst/>
              </a:rPr>
              <a:t>используют лишь незначительное количество слов, обозначающих признаки предмета, цвета </a:t>
            </a:r>
            <a:r>
              <a:rPr lang="ru-RU" sz="2000" i="1">
                <a:effectLst/>
              </a:rPr>
              <a:t>(красный, синий, зеле­ный), </a:t>
            </a:r>
            <a:r>
              <a:rPr lang="ru-RU" sz="2000">
                <a:effectLst/>
              </a:rPr>
              <a:t>величины предметов </a:t>
            </a:r>
            <a:r>
              <a:rPr lang="ru-RU" sz="2000" i="1">
                <a:effectLst/>
              </a:rPr>
              <a:t>(большой - маленький), </a:t>
            </a:r>
            <a:r>
              <a:rPr lang="ru-RU" sz="2000">
                <a:effectLst/>
              </a:rPr>
              <a:t>вкус </a:t>
            </a:r>
            <a:r>
              <a:rPr lang="ru-RU" sz="2000" i="1">
                <a:effectLst/>
              </a:rPr>
              <a:t>(сладкий - горький).</a:t>
            </a:r>
            <a:r>
              <a:rPr lang="ru-RU" sz="2000">
                <a:effectLst/>
              </a:rPr>
              <a:t>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2" name="Text Box 4"/>
          <p:cNvSpPr txBox="1">
            <a:spLocks noChangeArrowheads="1"/>
          </p:cNvSpPr>
          <p:nvPr/>
        </p:nvSpPr>
        <p:spPr bwMode="auto">
          <a:xfrm>
            <a:off x="971550" y="2265363"/>
            <a:ext cx="7129463" cy="210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>
                <a:srgbClr val="0000EC"/>
              </a:buClr>
              <a:buFont typeface="Wingdings" pitchFamily="2" charset="2"/>
              <a:buChar char="ü"/>
            </a:pPr>
            <a:r>
              <a:rPr lang="ru-RU">
                <a:effectLst/>
              </a:rPr>
              <a:t> </a:t>
            </a:r>
            <a:r>
              <a:rPr lang="ru-RU" sz="2400">
                <a:effectLst/>
              </a:rPr>
              <a:t>Недоразвитие грамматического строя речи проявляется в большом количестве аграмматизмов,</a:t>
            </a:r>
          </a:p>
          <a:p>
            <a:pPr>
              <a:spcBef>
                <a:spcPct val="50000"/>
              </a:spcBef>
              <a:buClr>
                <a:srgbClr val="0000EC"/>
              </a:buClr>
              <a:buFont typeface="Wingdings" pitchFamily="2" charset="2"/>
              <a:buChar char="ü"/>
            </a:pPr>
            <a:r>
              <a:rPr lang="ru-RU" sz="2400">
                <a:effectLst/>
              </a:rPr>
              <a:t>трудности выполнения многих  заданий, требующих грамматических обобщений.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6" name="Text Box 4"/>
          <p:cNvSpPr txBox="1">
            <a:spLocks noChangeArrowheads="1"/>
          </p:cNvSpPr>
          <p:nvPr/>
        </p:nvSpPr>
        <p:spPr bwMode="auto">
          <a:xfrm>
            <a:off x="395288" y="333375"/>
            <a:ext cx="7489825" cy="324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>
                <a:solidFill>
                  <a:srgbClr val="FFFFFF"/>
                </a:solidFill>
                <a:effectLst/>
              </a:rPr>
              <a:t>У умственно отсталых детей младшего школьного возраста наблюдаются нарушения </a:t>
            </a:r>
          </a:p>
          <a:p>
            <a:pPr>
              <a:spcBef>
                <a:spcPct val="50000"/>
              </a:spcBef>
              <a:buClr>
                <a:srgbClr val="0000EC"/>
              </a:buClr>
              <a:buFont typeface="Wingdings" pitchFamily="2" charset="2"/>
              <a:buChar char="ü"/>
            </a:pPr>
            <a:endParaRPr lang="ru-RU">
              <a:effectLst/>
            </a:endParaRPr>
          </a:p>
          <a:p>
            <a:pPr>
              <a:spcBef>
                <a:spcPct val="50000"/>
              </a:spcBef>
              <a:buClr>
                <a:srgbClr val="0000EC"/>
              </a:buClr>
              <a:buFont typeface="Wingdings" pitchFamily="2" charset="2"/>
              <a:buChar char="ü"/>
            </a:pPr>
            <a:endParaRPr lang="ru-RU">
              <a:effectLst/>
            </a:endParaRPr>
          </a:p>
          <a:p>
            <a:pPr>
              <a:lnSpc>
                <a:spcPct val="125000"/>
              </a:lnSpc>
              <a:spcBef>
                <a:spcPct val="50000"/>
              </a:spcBef>
              <a:buClr>
                <a:srgbClr val="0000EC"/>
              </a:buClr>
              <a:buFont typeface="Wingdings" pitchFamily="2" charset="2"/>
              <a:buChar char="ü"/>
            </a:pPr>
            <a:r>
              <a:rPr lang="ru-RU" sz="2000">
                <a:effectLst/>
              </a:rPr>
              <a:t>в синтаксических структурах предложений, </a:t>
            </a:r>
          </a:p>
          <a:p>
            <a:pPr>
              <a:lnSpc>
                <a:spcPct val="125000"/>
              </a:lnSpc>
              <a:spcBef>
                <a:spcPct val="50000"/>
              </a:spcBef>
              <a:buClr>
                <a:srgbClr val="0000EC"/>
              </a:buClr>
              <a:buFont typeface="Wingdings" pitchFamily="2" charset="2"/>
              <a:buChar char="ü"/>
            </a:pPr>
            <a:r>
              <a:rPr lang="ru-RU" sz="2000">
                <a:effectLst/>
              </a:rPr>
              <a:t>недостаточно развиты морфологические обобщения, </a:t>
            </a:r>
          </a:p>
          <a:p>
            <a:pPr>
              <a:lnSpc>
                <a:spcPct val="125000"/>
              </a:lnSpc>
              <a:spcBef>
                <a:spcPct val="50000"/>
              </a:spcBef>
              <a:buClr>
                <a:srgbClr val="0000EC"/>
              </a:buClr>
              <a:buFont typeface="Wingdings" pitchFamily="2" charset="2"/>
              <a:buChar char="ü"/>
            </a:pPr>
            <a:r>
              <a:rPr lang="ru-RU" sz="2000">
                <a:effectLst/>
              </a:rPr>
              <a:t>процессы словоизменения и словообразования.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80" name="Text Box 4"/>
          <p:cNvSpPr txBox="1">
            <a:spLocks noChangeArrowheads="1"/>
          </p:cNvSpPr>
          <p:nvPr/>
        </p:nvSpPr>
        <p:spPr bwMode="auto">
          <a:xfrm>
            <a:off x="971550" y="1916113"/>
            <a:ext cx="6840538" cy="2560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35000"/>
              </a:lnSpc>
              <a:spcBef>
                <a:spcPct val="50000"/>
              </a:spcBef>
              <a:buClr>
                <a:srgbClr val="0000EC"/>
              </a:buClr>
              <a:buFont typeface="Wingdings" pitchFamily="2" charset="2"/>
              <a:buChar char="ü"/>
            </a:pPr>
            <a:r>
              <a:rPr lang="ru-RU" sz="2400">
                <a:effectLst/>
              </a:rPr>
              <a:t>  усвоение падежей умственно отсталыми детьми осуществляется в основном в той же последовательности, что и у детей с нормальным интеллектом, но в значительно поздние сроки.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4" name="Text Box 4"/>
          <p:cNvSpPr txBox="1">
            <a:spLocks noChangeArrowheads="1"/>
          </p:cNvSpPr>
          <p:nvPr/>
        </p:nvSpPr>
        <p:spPr bwMode="auto">
          <a:xfrm>
            <a:off x="900113" y="1773238"/>
            <a:ext cx="7127875" cy="390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>
                <a:srgbClr val="0000EC"/>
              </a:buClr>
              <a:buFont typeface="Wingdings" pitchFamily="2" charset="2"/>
              <a:buChar char="§"/>
            </a:pPr>
            <a:r>
              <a:rPr lang="ru-RU" sz="2000">
                <a:effectLst/>
              </a:rPr>
              <a:t>Падежные окончания множественного числа усваиваются труднее, чем падежные окончания единственного числа.</a:t>
            </a:r>
          </a:p>
          <a:p>
            <a:pPr>
              <a:spcBef>
                <a:spcPct val="50000"/>
              </a:spcBef>
              <a:buClr>
                <a:srgbClr val="0000EC"/>
              </a:buClr>
              <a:buFont typeface="Wingdings" pitchFamily="2" charset="2"/>
              <a:buChar char="§"/>
            </a:pPr>
            <a:r>
              <a:rPr lang="ru-RU" sz="2000">
                <a:effectLst/>
              </a:rPr>
              <a:t>Долгое время неусвоенными оказываются типы склонений.</a:t>
            </a:r>
          </a:p>
          <a:p>
            <a:pPr>
              <a:spcBef>
                <a:spcPct val="50000"/>
              </a:spcBef>
              <a:buClr>
                <a:srgbClr val="0000EC"/>
              </a:buClr>
              <a:buFont typeface="Wingdings" pitchFamily="2" charset="2"/>
              <a:buChar char="§"/>
            </a:pPr>
            <a:r>
              <a:rPr lang="ru-RU" sz="2000">
                <a:effectLst/>
              </a:rPr>
              <a:t>В некоторых случаях смешиваются окончания родительного падежа множе­ственного числа различных склонений ("много рыбков", по аналогии с </a:t>
            </a:r>
            <a:r>
              <a:rPr lang="ru-RU" sz="2000" i="1">
                <a:effectLst/>
              </a:rPr>
              <a:t>много домов).</a:t>
            </a:r>
          </a:p>
          <a:p>
            <a:pPr>
              <a:spcBef>
                <a:spcPct val="50000"/>
              </a:spcBef>
              <a:buClr>
                <a:srgbClr val="0000EC"/>
              </a:buClr>
              <a:buFont typeface="Wingdings" pitchFamily="2" charset="2"/>
              <a:buChar char="§"/>
            </a:pPr>
            <a:r>
              <a:rPr lang="ru-RU" sz="2000">
                <a:effectLst/>
              </a:rPr>
              <a:t>Особенно трудным для умственно отсталых детей является усвоение согласования прилагательного с существительным среднего рода 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8" name="Text Box 4"/>
          <p:cNvSpPr txBox="1">
            <a:spLocks noChangeArrowheads="1"/>
          </p:cNvSpPr>
          <p:nvPr/>
        </p:nvSpPr>
        <p:spPr bwMode="auto">
          <a:xfrm>
            <a:off x="539750" y="260350"/>
            <a:ext cx="7488238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>
                <a:solidFill>
                  <a:srgbClr val="FFFFFF"/>
                </a:solidFill>
                <a:effectLst/>
              </a:rPr>
              <a:t>Несформированность функции словообразования проявляется в трудностях </a:t>
            </a:r>
          </a:p>
          <a:p>
            <a:pPr>
              <a:spcBef>
                <a:spcPct val="50000"/>
              </a:spcBef>
            </a:pPr>
            <a:endParaRPr lang="ru-RU">
              <a:effectLst/>
            </a:endParaRPr>
          </a:p>
          <a:p>
            <a:pPr>
              <a:spcBef>
                <a:spcPct val="50000"/>
              </a:spcBef>
            </a:pPr>
            <a:endParaRPr lang="ru-RU">
              <a:effectLst/>
            </a:endParaRPr>
          </a:p>
          <a:p>
            <a:pPr>
              <a:spcBef>
                <a:spcPct val="50000"/>
              </a:spcBef>
              <a:buClr>
                <a:srgbClr val="0000EC"/>
              </a:buClr>
              <a:buFont typeface="Wingdings" pitchFamily="2" charset="2"/>
              <a:buChar char="ü"/>
            </a:pPr>
            <a:r>
              <a:rPr lang="ru-RU" sz="2400">
                <a:effectLst/>
              </a:rPr>
              <a:t>образования прилагательных от существительных,</a:t>
            </a:r>
          </a:p>
          <a:p>
            <a:pPr>
              <a:spcBef>
                <a:spcPct val="50000"/>
              </a:spcBef>
              <a:buClr>
                <a:srgbClr val="0000EC"/>
              </a:buClr>
              <a:buFont typeface="Wingdings" pitchFamily="2" charset="2"/>
              <a:buChar char="ü"/>
            </a:pPr>
            <a:r>
              <a:rPr lang="ru-RU" sz="2400">
                <a:effectLst/>
              </a:rPr>
              <a:t>уменьшительно-ласкательных форм существительных. </a:t>
            </a:r>
          </a:p>
          <a:p>
            <a:pPr>
              <a:spcBef>
                <a:spcPct val="50000"/>
              </a:spcBef>
              <a:buClr>
                <a:srgbClr val="0000EC"/>
              </a:buClr>
              <a:buFont typeface="Wingdings" pitchFamily="2" charset="2"/>
              <a:buChar char="ü"/>
            </a:pPr>
            <a:endParaRPr lang="ru-RU" sz="2400">
              <a:effectLst/>
            </a:endParaRPr>
          </a:p>
          <a:p>
            <a:pPr>
              <a:spcBef>
                <a:spcPct val="50000"/>
              </a:spcBef>
              <a:buClr>
                <a:srgbClr val="0000EC"/>
              </a:buClr>
              <a:buFont typeface="Wingdings" pitchFamily="2" charset="2"/>
              <a:buNone/>
            </a:pPr>
            <a:r>
              <a:rPr lang="ru-RU">
                <a:effectLst/>
              </a:rPr>
              <a:t>   В основном дети пользуются суффиксальным способом сло­вообразования, но количество суффиксов, использующихся для словообразования, невелико </a:t>
            </a:r>
            <a:r>
              <a:rPr lang="ru-RU" i="1">
                <a:effectLst/>
              </a:rPr>
              <a:t>(-ик, -очек, -чик, -онок, -ёнок, -ок, -ят-, -к-).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2" name="Text Box 4"/>
          <p:cNvSpPr txBox="1">
            <a:spLocks noChangeArrowheads="1"/>
          </p:cNvSpPr>
          <p:nvPr/>
        </p:nvSpPr>
        <p:spPr bwMode="auto">
          <a:xfrm>
            <a:off x="611188" y="1412875"/>
            <a:ext cx="7561262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25000"/>
              </a:lnSpc>
              <a:spcBef>
                <a:spcPct val="50000"/>
              </a:spcBef>
            </a:pPr>
            <a:r>
              <a:rPr lang="ru-RU">
                <a:effectLst/>
              </a:rPr>
              <a:t>   </a:t>
            </a:r>
            <a:r>
              <a:rPr lang="ru-RU" sz="2400">
                <a:effectLst/>
              </a:rPr>
              <a:t>Наиболее характерными для младших школьников являются простые нераспространенные предложения. </a:t>
            </a:r>
          </a:p>
          <a:p>
            <a:pPr>
              <a:lnSpc>
                <a:spcPct val="125000"/>
              </a:lnSpc>
              <a:spcBef>
                <a:spcPct val="50000"/>
              </a:spcBef>
            </a:pPr>
            <a:endParaRPr lang="ru-RU" sz="2400">
              <a:effectLst/>
            </a:endParaRPr>
          </a:p>
          <a:p>
            <a:pPr>
              <a:lnSpc>
                <a:spcPct val="125000"/>
              </a:lnSpc>
              <a:spcBef>
                <a:spcPct val="50000"/>
              </a:spcBef>
            </a:pPr>
            <a:r>
              <a:rPr lang="ru-RU" sz="2400">
                <a:effectLst/>
              </a:rPr>
              <a:t>   Встречающиеся распространенные предложения включают чаще всего только прямое дополнение </a:t>
            </a:r>
            <a:r>
              <a:rPr lang="ru-RU" sz="2400" i="1">
                <a:effectLst/>
              </a:rPr>
              <a:t>(Мальчик везет санки), </a:t>
            </a:r>
            <a:r>
              <a:rPr lang="ru-RU" sz="2400">
                <a:effectLst/>
              </a:rPr>
              <a:t>иногда обстоятельства места </a:t>
            </a:r>
            <a:r>
              <a:rPr lang="ru-RU" sz="2400" i="1">
                <a:effectLst/>
              </a:rPr>
              <a:t>(Дети идут в школу).</a:t>
            </a:r>
            <a:r>
              <a:rPr lang="ru-RU" sz="2400">
                <a:effectLst/>
              </a:rPr>
              <a:t>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2" name="Text Box 4"/>
          <p:cNvSpPr txBox="1">
            <a:spLocks noChangeArrowheads="1"/>
          </p:cNvSpPr>
          <p:nvPr/>
        </p:nvSpPr>
        <p:spPr bwMode="auto">
          <a:xfrm>
            <a:off x="827088" y="1773238"/>
            <a:ext cx="7488237" cy="2954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b="1" i="1">
                <a:effectLst/>
              </a:rPr>
              <a:t>Для умственно отсталых детей характерным является:</a:t>
            </a:r>
          </a:p>
          <a:p>
            <a:pPr>
              <a:spcBef>
                <a:spcPct val="50000"/>
              </a:spcBef>
              <a:buClr>
                <a:schemeClr val="folHlink"/>
              </a:buClr>
              <a:buFont typeface="Wingdings" pitchFamily="2" charset="2"/>
              <a:buChar char="ü"/>
            </a:pPr>
            <a:r>
              <a:rPr lang="ru-RU">
                <a:effectLst/>
              </a:rPr>
              <a:t> </a:t>
            </a:r>
            <a:r>
              <a:rPr lang="ru-RU" sz="2400">
                <a:effectLst/>
              </a:rPr>
              <a:t>позднее развитие речи,</a:t>
            </a:r>
          </a:p>
          <a:p>
            <a:pPr>
              <a:spcBef>
                <a:spcPct val="50000"/>
              </a:spcBef>
              <a:buClr>
                <a:schemeClr val="folHlink"/>
              </a:buClr>
              <a:buFont typeface="Wingdings" pitchFamily="2" charset="2"/>
              <a:buChar char="ü"/>
            </a:pPr>
            <a:r>
              <a:rPr lang="ru-RU" sz="2400">
                <a:effectLst/>
              </a:rPr>
              <a:t>отдельные слова появляются в 2-3 года,</a:t>
            </a:r>
          </a:p>
          <a:p>
            <a:pPr>
              <a:spcBef>
                <a:spcPct val="50000"/>
              </a:spcBef>
              <a:buClr>
                <a:schemeClr val="folHlink"/>
              </a:buClr>
              <a:buFont typeface="Wingdings" pitchFamily="2" charset="2"/>
              <a:buChar char="ü"/>
            </a:pPr>
            <a:r>
              <a:rPr lang="ru-RU" sz="2400">
                <a:effectLst/>
              </a:rPr>
              <a:t>фразовой речью дети начинают овладевать лишь после 4-5 лет.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6" name="Text Box 4"/>
          <p:cNvSpPr txBox="1">
            <a:spLocks noChangeArrowheads="1"/>
          </p:cNvSpPr>
          <p:nvPr/>
        </p:nvSpPr>
        <p:spPr bwMode="auto">
          <a:xfrm>
            <a:off x="971550" y="1844675"/>
            <a:ext cx="7200900" cy="301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>
                <a:effectLst/>
              </a:rPr>
              <a:t>   </a:t>
            </a:r>
            <a:r>
              <a:rPr lang="ru-RU" sz="2400" i="1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В связной речи</a:t>
            </a:r>
            <a:r>
              <a:rPr lang="ru-RU" sz="2400">
                <a:effectLst/>
              </a:rPr>
              <a:t> умственно отсталых детей часто встречаются назывные, а также неполные предложения.</a:t>
            </a:r>
          </a:p>
          <a:p>
            <a:pPr>
              <a:spcBef>
                <a:spcPct val="50000"/>
              </a:spcBef>
            </a:pPr>
            <a:r>
              <a:rPr lang="ru-RU" sz="2400">
                <a:effectLst/>
              </a:rPr>
              <a:t> </a:t>
            </a:r>
          </a:p>
          <a:p>
            <a:pPr>
              <a:spcBef>
                <a:spcPct val="50000"/>
              </a:spcBef>
            </a:pPr>
            <a:r>
              <a:rPr lang="ru-RU" sz="2400">
                <a:effectLst/>
              </a:rPr>
              <a:t> В предложениях отсутствует либо подлежащее, либо сказуемое, либо и подлежащее и сказуемое. 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900" name="Text Box 4"/>
          <p:cNvSpPr txBox="1">
            <a:spLocks noChangeArrowheads="1"/>
          </p:cNvSpPr>
          <p:nvPr/>
        </p:nvSpPr>
        <p:spPr bwMode="auto">
          <a:xfrm>
            <a:off x="827088" y="1525588"/>
            <a:ext cx="7632700" cy="435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>
                <a:srgbClr val="0000EC"/>
              </a:buClr>
              <a:buFont typeface="Wingdings" pitchFamily="2" charset="2"/>
              <a:buChar char="ü"/>
            </a:pPr>
            <a:r>
              <a:rPr lang="ru-RU">
                <a:effectLst/>
              </a:rPr>
              <a:t>недоразвитие фонетико-фонематической и лексико-грамматической сторон речи у разных категорий умственно отсталых детей различно. </a:t>
            </a:r>
          </a:p>
          <a:p>
            <a:pPr>
              <a:spcBef>
                <a:spcPct val="50000"/>
              </a:spcBef>
              <a:buClr>
                <a:srgbClr val="0000EC"/>
              </a:buClr>
              <a:buFont typeface="Wingdings" pitchFamily="2" charset="2"/>
              <a:buChar char="ü"/>
            </a:pPr>
            <a:r>
              <a:rPr lang="ru-RU">
                <a:effectLst/>
              </a:rPr>
              <a:t>у некоторых детей это недоразвитие носит менее выраженный характер. У них не нарушена произносительная сторона устной речи, не отмечаются выраженные и стойкие аграмматизмы. </a:t>
            </a:r>
          </a:p>
          <a:p>
            <a:pPr>
              <a:spcBef>
                <a:spcPct val="50000"/>
              </a:spcBef>
              <a:buClr>
                <a:srgbClr val="0000EC"/>
              </a:buClr>
              <a:buFont typeface="Wingdings" pitchFamily="2" charset="2"/>
              <a:buChar char="ü"/>
            </a:pPr>
            <a:r>
              <a:rPr lang="ru-RU">
                <a:effectLst/>
              </a:rPr>
              <a:t>Однако с точки зрения семантики и лексико-грамматического оформления их речь все же отличается от речи детей с нормальным интеллектом прежде всего примитивностью, недоразвитием сложных семантических и грамматических уровней формирования речи. </a:t>
            </a:r>
          </a:p>
          <a:p>
            <a:pPr>
              <a:spcBef>
                <a:spcPct val="50000"/>
              </a:spcBef>
              <a:buClr>
                <a:srgbClr val="0000EC"/>
              </a:buClr>
              <a:buFont typeface="Wingdings" pitchFamily="2" charset="2"/>
              <a:buChar char="ü"/>
            </a:pPr>
            <a:r>
              <a:rPr lang="ru-RU">
                <a:effectLst/>
              </a:rPr>
              <a:t>Таким образом, в этом случае общая картина недоразвития устной речи обусловлена в основном умственной отсталостью, недоразвитием аналитико-синтетической деятельности.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4" name="Text Box 4"/>
          <p:cNvSpPr txBox="1">
            <a:spLocks noChangeArrowheads="1"/>
          </p:cNvSpPr>
          <p:nvPr/>
        </p:nvSpPr>
        <p:spPr bwMode="auto">
          <a:xfrm>
            <a:off x="900113" y="1700213"/>
            <a:ext cx="7127875" cy="410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>
                <a:effectLst/>
              </a:rPr>
              <a:t>   </a:t>
            </a:r>
            <a:r>
              <a:rPr lang="ru-RU" sz="2400">
                <a:effectLst/>
              </a:rPr>
              <a:t>Речевые нарушения у умственно отсталых детей очень разнообразны по своим проявлениям. </a:t>
            </a:r>
          </a:p>
          <a:p>
            <a:pPr>
              <a:spcBef>
                <a:spcPct val="50000"/>
              </a:spcBef>
            </a:pPr>
            <a:r>
              <a:rPr lang="ru-RU" sz="2400">
                <a:effectLst/>
              </a:rPr>
              <a:t>  </a:t>
            </a:r>
          </a:p>
          <a:p>
            <a:pPr algn="just">
              <a:spcBef>
                <a:spcPct val="50000"/>
              </a:spcBef>
            </a:pPr>
            <a:r>
              <a:rPr lang="ru-RU" sz="2400">
                <a:effectLst/>
              </a:rPr>
              <a:t>  </a:t>
            </a:r>
            <a:r>
              <a:rPr lang="ru-RU" sz="2400" i="1">
                <a:effectLst/>
              </a:rPr>
              <a:t> </a:t>
            </a:r>
            <a:r>
              <a:rPr lang="ru-RU" sz="2400" i="1">
                <a:effectLst>
                  <a:outerShdw blurRad="38100" dist="38100" dir="2700000" algn="tl">
                    <a:srgbClr val="FFFFFF"/>
                  </a:outerShdw>
                </a:effectLst>
              </a:rPr>
              <a:t>Симптоматика</a:t>
            </a:r>
            <a:r>
              <a:rPr lang="ru-RU" sz="2400">
                <a:effectLst/>
              </a:rPr>
              <a:t> речевой патологии определяется как степенью умственной отсталости, так и наличием локальной патологии речевых систем, нарушением деятельности речеслухового и речедвигательного анализаторов. 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8" name="Text Box 4"/>
          <p:cNvSpPr txBox="1">
            <a:spLocks noChangeArrowheads="1"/>
          </p:cNvSpPr>
          <p:nvPr/>
        </p:nvSpPr>
        <p:spPr bwMode="auto">
          <a:xfrm>
            <a:off x="755650" y="404813"/>
            <a:ext cx="7058025" cy="5345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ru-RU" sz="2400">
                <a:solidFill>
                  <a:srgbClr val="FFFFFF"/>
                </a:solidFill>
                <a:effectLst/>
              </a:rPr>
              <a:t>В связи с этим многие авторы выделяют две основные группы умственно отсталых детей:</a:t>
            </a:r>
            <a:r>
              <a:rPr lang="ru-RU">
                <a:effectLst/>
              </a:rPr>
              <a:t> </a:t>
            </a:r>
          </a:p>
          <a:p>
            <a:pPr marL="342900" indent="-342900">
              <a:spcBef>
                <a:spcPct val="50000"/>
              </a:spcBef>
            </a:pPr>
            <a:endParaRPr lang="ru-RU">
              <a:effectLst/>
            </a:endParaRPr>
          </a:p>
          <a:p>
            <a:pPr marL="342900" indent="-342900">
              <a:spcBef>
                <a:spcPct val="50000"/>
              </a:spcBef>
              <a:buFontTx/>
              <a:buAutoNum type="arabicParenR"/>
            </a:pPr>
            <a:r>
              <a:rPr lang="ru-RU" sz="2400">
                <a:effectLst/>
              </a:rPr>
              <a:t>умственно отсталые дети с недоразвитием речи; </a:t>
            </a:r>
          </a:p>
          <a:p>
            <a:pPr marL="342900" indent="-342900">
              <a:spcBef>
                <a:spcPct val="50000"/>
              </a:spcBef>
              <a:buFontTx/>
              <a:buAutoNum type="arabicParenR"/>
            </a:pPr>
            <a:r>
              <a:rPr lang="ru-RU" sz="2400">
                <a:effectLst/>
              </a:rPr>
              <a:t> умственно отсталые дети с атипичной олигофренией, осложненной речевыми нарушениями. </a:t>
            </a:r>
          </a:p>
          <a:p>
            <a:pPr marL="342900" indent="-342900">
              <a:spcBef>
                <a:spcPct val="50000"/>
              </a:spcBef>
              <a:buFontTx/>
              <a:buAutoNum type="arabicParenR"/>
            </a:pPr>
            <a:endParaRPr lang="ru-RU" sz="2400">
              <a:effectLst/>
            </a:endParaRPr>
          </a:p>
          <a:p>
            <a:pPr marL="342900" indent="-342900">
              <a:spcBef>
                <a:spcPct val="50000"/>
              </a:spcBef>
            </a:pPr>
            <a:r>
              <a:rPr lang="ru-RU">
                <a:effectLst/>
              </a:rPr>
              <a:t>      </a:t>
            </a:r>
            <a:r>
              <a:rPr lang="ru-RU" sz="2000">
                <a:effectLst/>
              </a:rPr>
              <a:t>У второй группы умственно отсталых детей, кроме общего недоразвития речи, связанного с умственной отсталостью, имеется и специфическая речевая патология (дизартрия, ринолалия, алалия и т.д.).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2" name="Text Box 4"/>
          <p:cNvSpPr txBox="1">
            <a:spLocks noChangeArrowheads="1"/>
          </p:cNvSpPr>
          <p:nvPr/>
        </p:nvSpPr>
        <p:spPr bwMode="auto">
          <a:xfrm>
            <a:off x="468313" y="260350"/>
            <a:ext cx="7559675" cy="423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800">
                <a:solidFill>
                  <a:srgbClr val="FFFFFF"/>
                </a:solidFill>
                <a:effectLst/>
              </a:rPr>
              <a:t>Умственное действие в процессе своего формирования проходит ряд этапов.</a:t>
            </a:r>
          </a:p>
          <a:p>
            <a:endParaRPr lang="ru-RU">
              <a:effectLst/>
            </a:endParaRPr>
          </a:p>
          <a:p>
            <a:endParaRPr lang="ru-RU">
              <a:effectLst/>
            </a:endParaRPr>
          </a:p>
          <a:p>
            <a:pPr>
              <a:lnSpc>
                <a:spcPct val="125000"/>
              </a:lnSpc>
            </a:pPr>
            <a:r>
              <a:rPr lang="ru-RU">
                <a:effectLst/>
              </a:rPr>
              <a:t>    </a:t>
            </a:r>
            <a:r>
              <a:rPr lang="ru-RU" sz="2400">
                <a:solidFill>
                  <a:srgbClr val="0000EC"/>
                </a:solidFill>
                <a:effectLst/>
              </a:rPr>
              <a:t>На первом этапе</a:t>
            </a:r>
            <a:r>
              <a:rPr lang="ru-RU" sz="2400">
                <a:effectLst/>
              </a:rPr>
              <a:t> оно осуществляется с опорой на внешние средства, отмечается "материализация действия". Умственное действие здесь выступает в форме развернутого внешнего действия, внешнее действие является максимально развернутым по составу операций. 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6" name="Text Box 4"/>
          <p:cNvSpPr txBox="1">
            <a:spLocks noChangeArrowheads="1"/>
          </p:cNvSpPr>
          <p:nvPr/>
        </p:nvSpPr>
        <p:spPr bwMode="auto">
          <a:xfrm>
            <a:off x="827088" y="1989138"/>
            <a:ext cx="6769100" cy="283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>
                <a:solidFill>
                  <a:srgbClr val="0000EC"/>
                </a:solidFill>
                <a:effectLst/>
              </a:rPr>
              <a:t>На втором этапе</a:t>
            </a:r>
            <a:r>
              <a:rPr lang="ru-RU" sz="2400">
                <a:effectLst/>
              </a:rPr>
              <a:t> умственное действие осуществляется с опорой на устную речь.</a:t>
            </a:r>
          </a:p>
          <a:p>
            <a:pPr>
              <a:spcBef>
                <a:spcPct val="50000"/>
              </a:spcBef>
            </a:pPr>
            <a:r>
              <a:rPr lang="ru-RU" sz="2400">
                <a:effectLst/>
              </a:rPr>
              <a:t>  Развернутая практическая деятельность постепенно сокращается. На этом этапе ребенок производит счетные операции устно, без опоры на внешние действия с предметами.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20" name="Text Box 4"/>
          <p:cNvSpPr txBox="1">
            <a:spLocks noChangeArrowheads="1"/>
          </p:cNvSpPr>
          <p:nvPr/>
        </p:nvSpPr>
        <p:spPr bwMode="auto">
          <a:xfrm>
            <a:off x="1331913" y="1700213"/>
            <a:ext cx="6985000" cy="350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>
                <a:solidFill>
                  <a:srgbClr val="0000EC"/>
                </a:solidFill>
                <a:effectLst/>
              </a:rPr>
              <a:t>на третьем этапе</a:t>
            </a:r>
            <a:r>
              <a:rPr lang="ru-RU" sz="2800">
                <a:effectLst/>
              </a:rPr>
              <a:t> действие еще более сокращается, т.е. выполняется на другом уровне, во внутреннем, умственном плане. Здесь происходит интериоризация действия, превращение его во внутреннее, умственное. Ребенок осуществляет счетные операции в уме, про себя.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4" name="Text Box 4"/>
          <p:cNvSpPr txBox="1">
            <a:spLocks noChangeArrowheads="1"/>
          </p:cNvSpPr>
          <p:nvPr/>
        </p:nvSpPr>
        <p:spPr bwMode="auto">
          <a:xfrm>
            <a:off x="755650" y="1700213"/>
            <a:ext cx="7488238" cy="3160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>
                <a:srgbClr val="0000EC"/>
              </a:buClr>
              <a:buFont typeface="Wingdings" pitchFamily="2" charset="2"/>
              <a:buChar char="v"/>
            </a:pPr>
            <a:r>
              <a:rPr lang="ru-RU">
                <a:effectLst/>
              </a:rPr>
              <a:t>Недоразвитие познавательной деятельности умственно отсталых детей, </a:t>
            </a:r>
          </a:p>
          <a:p>
            <a:pPr>
              <a:spcBef>
                <a:spcPct val="50000"/>
              </a:spcBef>
              <a:buClr>
                <a:srgbClr val="0000EC"/>
              </a:buClr>
              <a:buFont typeface="Wingdings" pitchFamily="2" charset="2"/>
              <a:buChar char="v"/>
            </a:pPr>
            <a:r>
              <a:rPr lang="ru-RU">
                <a:effectLst/>
              </a:rPr>
              <a:t>позднее развитие речи, </a:t>
            </a:r>
          </a:p>
          <a:p>
            <a:pPr>
              <a:spcBef>
                <a:spcPct val="50000"/>
              </a:spcBef>
              <a:buClr>
                <a:srgbClr val="0000EC"/>
              </a:buClr>
              <a:buFont typeface="Wingdings" pitchFamily="2" charset="2"/>
              <a:buChar char="v"/>
            </a:pPr>
            <a:r>
              <a:rPr lang="ru-RU">
                <a:effectLst/>
              </a:rPr>
              <a:t>ее качественное своеобразие (бедность словаря, дефектное произношение, неточное, малодифференцированное слуховое восприятие звуков речи, низкий уровень фонематического развития, несовершенство лексико-грамматического строя),</a:t>
            </a:r>
          </a:p>
          <a:p>
            <a:pPr>
              <a:spcBef>
                <a:spcPct val="50000"/>
              </a:spcBef>
              <a:buClr>
                <a:srgbClr val="0000EC"/>
              </a:buClr>
              <a:buFont typeface="Wingdings" pitchFamily="2" charset="2"/>
              <a:buChar char="v"/>
            </a:pPr>
            <a:r>
              <a:rPr lang="ru-RU">
                <a:effectLst/>
              </a:rPr>
              <a:t> психопатологические особенности этих детей </a:t>
            </a:r>
          </a:p>
          <a:p>
            <a:pPr>
              <a:spcBef>
                <a:spcPct val="50000"/>
              </a:spcBef>
              <a:buClr>
                <a:srgbClr val="0000EC"/>
              </a:buClr>
              <a:buFont typeface="Wingdings" pitchFamily="2" charset="2"/>
              <a:buChar char="v"/>
            </a:pPr>
            <a:r>
              <a:rPr lang="ru-RU" sz="2000">
                <a:solidFill>
                  <a:srgbClr val="0000EC"/>
                </a:solidFill>
                <a:effectLst/>
              </a:rPr>
              <a:t>отрицательно сказываются на овладении навыком чтения.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6" name="Text Box 4"/>
          <p:cNvSpPr txBox="1">
            <a:spLocks noChangeArrowheads="1"/>
          </p:cNvSpPr>
          <p:nvPr/>
        </p:nvSpPr>
        <p:spPr bwMode="auto">
          <a:xfrm>
            <a:off x="539750" y="1700213"/>
            <a:ext cx="7993063" cy="3794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 b="1" i="1">
                <a:effectLst/>
              </a:rPr>
              <a:t>      В связи с медленно развивающимися дифференцировочными условными связями в области речеслухового анализатора умственно отсталый ребенок</a:t>
            </a:r>
            <a:r>
              <a:rPr lang="ru-RU" i="1">
                <a:effectLst/>
              </a:rPr>
              <a:t> </a:t>
            </a:r>
            <a:r>
              <a:rPr lang="ru-RU" b="1" i="1">
                <a:effectLst/>
              </a:rPr>
              <a:t>:</a:t>
            </a:r>
          </a:p>
          <a:p>
            <a:pPr>
              <a:spcBef>
                <a:spcPct val="50000"/>
              </a:spcBef>
            </a:pPr>
            <a:endParaRPr lang="ru-RU" b="1" i="1">
              <a:effectLst/>
            </a:endParaRPr>
          </a:p>
          <a:p>
            <a:pPr>
              <a:spcBef>
                <a:spcPct val="50000"/>
              </a:spcBef>
              <a:buClr>
                <a:srgbClr val="9966FF"/>
              </a:buClr>
              <a:buFont typeface="Wingdings" pitchFamily="2" charset="2"/>
              <a:buChar char="q"/>
            </a:pPr>
            <a:r>
              <a:rPr lang="ru-RU">
                <a:effectLst/>
              </a:rPr>
              <a:t> </a:t>
            </a:r>
            <a:r>
              <a:rPr lang="ru-RU" sz="2000">
                <a:effectLst/>
              </a:rPr>
              <a:t>долго не различает звуки речи,</a:t>
            </a:r>
          </a:p>
          <a:p>
            <a:pPr>
              <a:spcBef>
                <a:spcPct val="50000"/>
              </a:spcBef>
              <a:buClr>
                <a:srgbClr val="9966FF"/>
              </a:buClr>
              <a:buFont typeface="Wingdings" pitchFamily="2" charset="2"/>
              <a:buChar char="q"/>
            </a:pPr>
            <a:r>
              <a:rPr lang="ru-RU" sz="2000">
                <a:effectLst/>
              </a:rPr>
              <a:t> не дифференцирует слова, произносимые окружающими, </a:t>
            </a:r>
          </a:p>
          <a:p>
            <a:pPr>
              <a:spcBef>
                <a:spcPct val="50000"/>
              </a:spcBef>
              <a:buClr>
                <a:srgbClr val="9966FF"/>
              </a:buClr>
              <a:buFont typeface="Wingdings" pitchFamily="2" charset="2"/>
              <a:buChar char="q"/>
            </a:pPr>
            <a:r>
              <a:rPr lang="ru-RU" sz="2000">
                <a:effectLst/>
              </a:rPr>
              <a:t>в связи с чем недостаточно точно и четко воспринимает чужую    </a:t>
            </a:r>
          </a:p>
          <a:p>
            <a:pPr>
              <a:spcBef>
                <a:spcPct val="50000"/>
              </a:spcBef>
              <a:buClr>
                <a:srgbClr val="9966FF"/>
              </a:buClr>
              <a:buFont typeface="Wingdings" pitchFamily="2" charset="2"/>
              <a:buNone/>
            </a:pPr>
            <a:r>
              <a:rPr lang="ru-RU" sz="2000">
                <a:effectLst/>
              </a:rPr>
              <a:t>   речь.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0" name="Text Box 4"/>
          <p:cNvSpPr txBox="1">
            <a:spLocks noChangeArrowheads="1"/>
          </p:cNvSpPr>
          <p:nvPr/>
        </p:nvSpPr>
        <p:spPr bwMode="auto">
          <a:xfrm>
            <a:off x="827088" y="1773238"/>
            <a:ext cx="7273925" cy="301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>
                <a:effectLst/>
              </a:rPr>
              <a:t>   </a:t>
            </a:r>
            <a:r>
              <a:rPr lang="ru-RU" sz="2400">
                <a:effectLst/>
              </a:rPr>
              <a:t>Для того чтобы ребенок умел воспроизводить сложный комплекс артикуляторных движений, необходимо нормальное развитие речевой моторики.</a:t>
            </a:r>
          </a:p>
          <a:p>
            <a:endParaRPr lang="ru-RU" sz="2400">
              <a:effectLst/>
            </a:endParaRPr>
          </a:p>
          <a:p>
            <a:r>
              <a:rPr lang="ru-RU" sz="2400">
                <a:effectLst/>
              </a:rPr>
              <a:t>   Развитие как общей, так и речевой моторики у умственно отсталых детей протекает замедленно, недифференцированно.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8" name="Text Box 4"/>
          <p:cNvSpPr txBox="1">
            <a:spLocks noChangeArrowheads="1"/>
          </p:cNvSpPr>
          <p:nvPr/>
        </p:nvSpPr>
        <p:spPr bwMode="auto">
          <a:xfrm>
            <a:off x="1042988" y="1690688"/>
            <a:ext cx="6624637" cy="272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20000"/>
              </a:lnSpc>
              <a:spcBef>
                <a:spcPct val="50000"/>
              </a:spcBef>
            </a:pPr>
            <a:r>
              <a:rPr lang="ru-RU">
                <a:effectLst/>
              </a:rPr>
              <a:t>     </a:t>
            </a:r>
            <a:r>
              <a:rPr lang="ru-RU" sz="2400">
                <a:effectLst/>
              </a:rPr>
              <a:t>В связи с общим недоразвитием аналитико-синтетической деятельности у умственно отсталых детей с большим трудом формируются языковые обобщения, замедленно усваиваются закономерности языка.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2" name="Text Box 4"/>
          <p:cNvSpPr txBox="1">
            <a:spLocks noChangeArrowheads="1"/>
          </p:cNvSpPr>
          <p:nvPr/>
        </p:nvSpPr>
        <p:spPr bwMode="auto">
          <a:xfrm>
            <a:off x="395288" y="190500"/>
            <a:ext cx="7921625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 b="1">
                <a:solidFill>
                  <a:schemeClr val="tx2"/>
                </a:solidFill>
                <a:effectLst/>
              </a:rPr>
              <a:t>    Л.Г.Парамонова выделяет несколько причин большой распространенности нарушений звукопроизношения у умственно отсталых детей.</a:t>
            </a:r>
          </a:p>
        </p:txBody>
      </p:sp>
      <p:sp>
        <p:nvSpPr>
          <p:cNvPr id="63493" name="Text Box 5"/>
          <p:cNvSpPr txBox="1">
            <a:spLocks noChangeArrowheads="1"/>
          </p:cNvSpPr>
          <p:nvPr/>
        </p:nvSpPr>
        <p:spPr bwMode="auto">
          <a:xfrm>
            <a:off x="971550" y="2174875"/>
            <a:ext cx="69850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35000"/>
              </a:lnSpc>
              <a:spcBef>
                <a:spcPct val="50000"/>
              </a:spcBef>
            </a:pPr>
            <a:r>
              <a:rPr lang="ru-RU" sz="2800" i="1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Первая причина</a:t>
            </a:r>
            <a:r>
              <a:rPr lang="ru-RU" i="1">
                <a:effectLst>
                  <a:outerShdw blurRad="38100" dist="38100" dir="2700000" algn="tl">
                    <a:srgbClr val="FFFFFF"/>
                  </a:outerShdw>
                </a:effectLst>
              </a:rPr>
              <a:t> -</a:t>
            </a:r>
            <a:r>
              <a:rPr lang="ru-RU" i="1">
                <a:effectLst/>
              </a:rPr>
              <a:t> </a:t>
            </a:r>
            <a:r>
              <a:rPr lang="ru-RU" sz="2400" i="1">
                <a:effectLst/>
              </a:rPr>
              <a:t>общее недоразвитие познавательной деятельности оказывает свое отрицательное влияние на ов­ладение звуковым составом речи.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6" name="Text Box 4"/>
          <p:cNvSpPr txBox="1">
            <a:spLocks noChangeArrowheads="1"/>
          </p:cNvSpPr>
          <p:nvPr/>
        </p:nvSpPr>
        <p:spPr bwMode="auto">
          <a:xfrm>
            <a:off x="827088" y="1700213"/>
            <a:ext cx="6840537" cy="2465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30000"/>
              </a:lnSpc>
            </a:pPr>
            <a:r>
              <a:rPr lang="ru-RU" sz="2400">
                <a:effectLst/>
              </a:rPr>
              <a:t>   - большое количество нарушений звукопроизношения определяется недоразвитием фонематического восприятия, процесса дифференциации, различения</a:t>
            </a:r>
          </a:p>
          <a:p>
            <a:pPr>
              <a:lnSpc>
                <a:spcPct val="130000"/>
              </a:lnSpc>
            </a:pPr>
            <a:r>
              <a:rPr lang="ru-RU" sz="2400">
                <a:effectLst/>
              </a:rPr>
              <a:t>фонем.</a:t>
            </a:r>
          </a:p>
        </p:txBody>
      </p:sp>
      <p:sp>
        <p:nvSpPr>
          <p:cNvPr id="64517" name="Text Box 5"/>
          <p:cNvSpPr txBox="1">
            <a:spLocks noChangeArrowheads="1"/>
          </p:cNvSpPr>
          <p:nvPr/>
        </p:nvSpPr>
        <p:spPr bwMode="auto">
          <a:xfrm>
            <a:off x="1042988" y="404813"/>
            <a:ext cx="5329237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200" b="1" i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Вторая причина</a:t>
            </a:r>
            <a:r>
              <a:rPr lang="ru-RU" sz="28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0" name="Text Box 4"/>
          <p:cNvSpPr txBox="1">
            <a:spLocks noChangeArrowheads="1"/>
          </p:cNvSpPr>
          <p:nvPr/>
        </p:nvSpPr>
        <p:spPr bwMode="auto">
          <a:xfrm>
            <a:off x="1258888" y="1700213"/>
            <a:ext cx="6842125" cy="352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-"/>
            </a:pPr>
            <a:r>
              <a:rPr lang="ru-RU" sz="2400">
                <a:effectLst/>
              </a:rPr>
              <a:t>недоразвитие как общей, так и речевой моторики.</a:t>
            </a:r>
            <a:r>
              <a:rPr lang="ru-RU">
                <a:effectLst/>
              </a:rPr>
              <a:t> </a:t>
            </a:r>
          </a:p>
          <a:p>
            <a:pPr>
              <a:spcBef>
                <a:spcPct val="50000"/>
              </a:spcBef>
              <a:buFontTx/>
              <a:buChar char="-"/>
            </a:pPr>
            <a:endParaRPr lang="ru-RU">
              <a:effectLst/>
            </a:endParaRPr>
          </a:p>
          <a:p>
            <a:pPr algn="just">
              <a:spcBef>
                <a:spcPct val="50000"/>
              </a:spcBef>
            </a:pPr>
            <a:r>
              <a:rPr lang="ru-RU">
                <a:effectLst/>
              </a:rPr>
              <a:t>   </a:t>
            </a:r>
            <a:r>
              <a:rPr lang="ru-RU" sz="2000">
                <a:effectLst/>
              </a:rPr>
              <a:t>Формирование правильного произношения звуков речи невозможно без достаточного развития тонких, координированных, точных движений речевого аппарата, а у большой части умственно отсталых детей встречаются значительные нарушения общей и речевой моторики: параличи, парезы, гиперкинезы и т.п</a:t>
            </a:r>
            <a:r>
              <a:rPr lang="ru-RU">
                <a:effectLst/>
              </a:rPr>
              <a:t>. </a:t>
            </a:r>
          </a:p>
        </p:txBody>
      </p:sp>
      <p:sp>
        <p:nvSpPr>
          <p:cNvPr id="65541" name="Text Box 5"/>
          <p:cNvSpPr txBox="1">
            <a:spLocks noChangeArrowheads="1"/>
          </p:cNvSpPr>
          <p:nvPr/>
        </p:nvSpPr>
        <p:spPr bwMode="auto">
          <a:xfrm>
            <a:off x="971550" y="404813"/>
            <a:ext cx="5472113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200" b="1" i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Третья причина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4" name="Text Box 4"/>
          <p:cNvSpPr txBox="1">
            <a:spLocks noChangeArrowheads="1"/>
          </p:cNvSpPr>
          <p:nvPr/>
        </p:nvSpPr>
        <p:spPr bwMode="auto">
          <a:xfrm>
            <a:off x="900113" y="1773238"/>
            <a:ext cx="7056437" cy="111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20000"/>
              </a:lnSpc>
              <a:spcBef>
                <a:spcPct val="50000"/>
              </a:spcBef>
            </a:pPr>
            <a:r>
              <a:rPr lang="ru-RU" i="1">
                <a:effectLst/>
              </a:rPr>
              <a:t>- </a:t>
            </a:r>
            <a:r>
              <a:rPr lang="ru-RU" sz="2800">
                <a:effectLst/>
              </a:rPr>
              <a:t>аномалии в строении артикуляторного аппарата. </a:t>
            </a:r>
          </a:p>
        </p:txBody>
      </p:sp>
      <p:sp>
        <p:nvSpPr>
          <p:cNvPr id="66565" name="Text Box 5"/>
          <p:cNvSpPr txBox="1">
            <a:spLocks noChangeArrowheads="1"/>
          </p:cNvSpPr>
          <p:nvPr/>
        </p:nvSpPr>
        <p:spPr bwMode="auto">
          <a:xfrm>
            <a:off x="1116013" y="404813"/>
            <a:ext cx="55435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200" b="1" i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Четвертая причина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Скругленный">
  <a:themeElements>
    <a:clrScheme name="Скругленный 1">
      <a:dk1>
        <a:srgbClr val="000000"/>
      </a:dk1>
      <a:lt1>
        <a:srgbClr val="FFFFFF"/>
      </a:lt1>
      <a:dk2>
        <a:srgbClr val="FFFFFF"/>
      </a:dk2>
      <a:lt2>
        <a:srgbClr val="669999"/>
      </a:lt2>
      <a:accent1>
        <a:srgbClr val="99CCFF"/>
      </a:accent1>
      <a:accent2>
        <a:srgbClr val="9999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8A8AE7"/>
      </a:accent6>
      <a:hlink>
        <a:srgbClr val="996666"/>
      </a:hlink>
      <a:folHlink>
        <a:srgbClr val="6666CC"/>
      </a:folHlink>
    </a:clrScheme>
    <a:fontScheme name="Скругленный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</a:defRPr>
        </a:defPPr>
      </a:lstStyle>
    </a:lnDef>
  </a:objectDefaults>
  <a:extraClrSchemeLst>
    <a:extraClrScheme>
      <a:clrScheme name="Скругленный 1">
        <a:dk1>
          <a:srgbClr val="000000"/>
        </a:dk1>
        <a:lt1>
          <a:srgbClr val="FFFFFF"/>
        </a:lt1>
        <a:dk2>
          <a:srgbClr val="FFFFFF"/>
        </a:dk2>
        <a:lt2>
          <a:srgbClr val="669999"/>
        </a:lt2>
        <a:accent1>
          <a:srgbClr val="99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8A8AE7"/>
        </a:accent6>
        <a:hlink>
          <a:srgbClr val="996666"/>
        </a:hlink>
        <a:folHlink>
          <a:srgbClr val="66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кругленный 2">
        <a:dk1>
          <a:srgbClr val="000000"/>
        </a:dk1>
        <a:lt1>
          <a:srgbClr val="FFFFFF"/>
        </a:lt1>
        <a:dk2>
          <a:srgbClr val="FFFFFF"/>
        </a:dk2>
        <a:lt2>
          <a:srgbClr val="817F3F"/>
        </a:lt2>
        <a:accent1>
          <a:srgbClr val="FFCC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8A00"/>
        </a:accent6>
        <a:hlink>
          <a:srgbClr val="996666"/>
        </a:hlink>
        <a:folHlink>
          <a:srgbClr val="C9450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кругленный 3">
        <a:dk1>
          <a:srgbClr val="CC6600"/>
        </a:dk1>
        <a:lt1>
          <a:srgbClr val="FFFFFF"/>
        </a:lt1>
        <a:dk2>
          <a:srgbClr val="800000"/>
        </a:dk2>
        <a:lt2>
          <a:srgbClr val="FFFFFF"/>
        </a:lt2>
        <a:accent1>
          <a:srgbClr val="FF6600"/>
        </a:accent1>
        <a:accent2>
          <a:srgbClr val="33CCCC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2DB9B9"/>
        </a:accent6>
        <a:hlink>
          <a:srgbClr val="99FF33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кругленный 4">
        <a:dk1>
          <a:srgbClr val="993300"/>
        </a:dk1>
        <a:lt1>
          <a:srgbClr val="FFFFFF"/>
        </a:lt1>
        <a:dk2>
          <a:srgbClr val="431A01"/>
        </a:dk2>
        <a:lt2>
          <a:srgbClr val="FFFFFF"/>
        </a:lt2>
        <a:accent1>
          <a:srgbClr val="FFCC00"/>
        </a:accent1>
        <a:accent2>
          <a:srgbClr val="FF9966"/>
        </a:accent2>
        <a:accent3>
          <a:srgbClr val="B0ABAA"/>
        </a:accent3>
        <a:accent4>
          <a:srgbClr val="DADADA"/>
        </a:accent4>
        <a:accent5>
          <a:srgbClr val="FFE2AA"/>
        </a:accent5>
        <a:accent6>
          <a:srgbClr val="E78A5C"/>
        </a:accent6>
        <a:hlink>
          <a:srgbClr val="FF66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кругленный 5">
        <a:dk1>
          <a:srgbClr val="75878B"/>
        </a:dk1>
        <a:lt1>
          <a:srgbClr val="FFFFFF"/>
        </a:lt1>
        <a:dk2>
          <a:srgbClr val="260000"/>
        </a:dk2>
        <a:lt2>
          <a:srgbClr val="FFFFFF"/>
        </a:lt2>
        <a:accent1>
          <a:srgbClr val="0099CC"/>
        </a:accent1>
        <a:accent2>
          <a:srgbClr val="FF3300"/>
        </a:accent2>
        <a:accent3>
          <a:srgbClr val="ACAAAA"/>
        </a:accent3>
        <a:accent4>
          <a:srgbClr val="DADADA"/>
        </a:accent4>
        <a:accent5>
          <a:srgbClr val="AACAE2"/>
        </a:accent5>
        <a:accent6>
          <a:srgbClr val="E72D00"/>
        </a:accent6>
        <a:hlink>
          <a:srgbClr val="FFCC00"/>
        </a:hlink>
        <a:folHlink>
          <a:srgbClr val="CC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кругленный 6">
        <a:dk1>
          <a:srgbClr val="666699"/>
        </a:dk1>
        <a:lt1>
          <a:srgbClr val="FFFFFF"/>
        </a:lt1>
        <a:dk2>
          <a:srgbClr val="000000"/>
        </a:dk2>
        <a:lt2>
          <a:srgbClr val="FFFFFF"/>
        </a:lt2>
        <a:accent1>
          <a:srgbClr val="9966FF"/>
        </a:accent1>
        <a:accent2>
          <a:srgbClr val="99CCFF"/>
        </a:accent2>
        <a:accent3>
          <a:srgbClr val="AAAAAA"/>
        </a:accent3>
        <a:accent4>
          <a:srgbClr val="DADADA"/>
        </a:accent4>
        <a:accent5>
          <a:srgbClr val="CAB8FF"/>
        </a:accent5>
        <a:accent6>
          <a:srgbClr val="8AB9E7"/>
        </a:accent6>
        <a:hlink>
          <a:srgbClr val="FFFFCC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кругленный 7">
        <a:dk1>
          <a:srgbClr val="666699"/>
        </a:dk1>
        <a:lt1>
          <a:srgbClr val="FFFFFF"/>
        </a:lt1>
        <a:dk2>
          <a:srgbClr val="2A2A40"/>
        </a:dk2>
        <a:lt2>
          <a:srgbClr val="FFFFFF"/>
        </a:lt2>
        <a:accent1>
          <a:srgbClr val="006699"/>
        </a:accent1>
        <a:accent2>
          <a:srgbClr val="CC9900"/>
        </a:accent2>
        <a:accent3>
          <a:srgbClr val="ACACAF"/>
        </a:accent3>
        <a:accent4>
          <a:srgbClr val="DADADA"/>
        </a:accent4>
        <a:accent5>
          <a:srgbClr val="AAB8CA"/>
        </a:accent5>
        <a:accent6>
          <a:srgbClr val="B98A00"/>
        </a:accent6>
        <a:hlink>
          <a:srgbClr val="CC6600"/>
        </a:hlink>
        <a:folHlink>
          <a:srgbClr val="6C94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кругленный 8">
        <a:dk1>
          <a:srgbClr val="BECBD8"/>
        </a:dk1>
        <a:lt1>
          <a:srgbClr val="FFFFFF"/>
        </a:lt1>
        <a:dk2>
          <a:srgbClr val="2B335B"/>
        </a:dk2>
        <a:lt2>
          <a:srgbClr val="FFFFFF"/>
        </a:lt2>
        <a:accent1>
          <a:srgbClr val="0099CC"/>
        </a:accent1>
        <a:accent2>
          <a:srgbClr val="B5DBE3"/>
        </a:accent2>
        <a:accent3>
          <a:srgbClr val="ACADB5"/>
        </a:accent3>
        <a:accent4>
          <a:srgbClr val="DADADA"/>
        </a:accent4>
        <a:accent5>
          <a:srgbClr val="AACAE2"/>
        </a:accent5>
        <a:accent6>
          <a:srgbClr val="A4C6CE"/>
        </a:accent6>
        <a:hlink>
          <a:srgbClr val="FFCC00"/>
        </a:hlink>
        <a:folHlink>
          <a:srgbClr val="586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кругленный 9">
        <a:dk1>
          <a:srgbClr val="3333FF"/>
        </a:dk1>
        <a:lt1>
          <a:srgbClr val="FFFFFF"/>
        </a:lt1>
        <a:dk2>
          <a:srgbClr val="000099"/>
        </a:dk2>
        <a:lt2>
          <a:srgbClr val="FFFFFF"/>
        </a:lt2>
        <a:accent1>
          <a:srgbClr val="339966"/>
        </a:accent1>
        <a:accent2>
          <a:srgbClr val="9999FF"/>
        </a:accent2>
        <a:accent3>
          <a:srgbClr val="AAAACA"/>
        </a:accent3>
        <a:accent4>
          <a:srgbClr val="DADADA"/>
        </a:accent4>
        <a:accent5>
          <a:srgbClr val="ADCAB8"/>
        </a:accent5>
        <a:accent6>
          <a:srgbClr val="8A8AE7"/>
        </a:accent6>
        <a:hlink>
          <a:srgbClr val="FFFF99"/>
        </a:hlink>
        <a:folHlink>
          <a:srgbClr val="17A0D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кругленный 10">
        <a:dk1>
          <a:srgbClr val="808000"/>
        </a:dk1>
        <a:lt1>
          <a:srgbClr val="FFFFFF"/>
        </a:lt1>
        <a:dk2>
          <a:srgbClr val="354418"/>
        </a:dk2>
        <a:lt2>
          <a:srgbClr val="FFFFFF"/>
        </a:lt2>
        <a:accent1>
          <a:srgbClr val="60897C"/>
        </a:accent1>
        <a:accent2>
          <a:srgbClr val="99CC00"/>
        </a:accent2>
        <a:accent3>
          <a:srgbClr val="AEB0AB"/>
        </a:accent3>
        <a:accent4>
          <a:srgbClr val="DADADA"/>
        </a:accent4>
        <a:accent5>
          <a:srgbClr val="B6C4BF"/>
        </a:accent5>
        <a:accent6>
          <a:srgbClr val="8AB900"/>
        </a:accent6>
        <a:hlink>
          <a:srgbClr val="CCCC00"/>
        </a:hlink>
        <a:folHlink>
          <a:srgbClr val="66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Radial</Template>
  <TotalTime>239</TotalTime>
  <Words>1065</Words>
  <Application>Microsoft PowerPoint</Application>
  <PresentationFormat>On-screen Show (4:3)</PresentationFormat>
  <Paragraphs>92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2" baseType="lpstr">
      <vt:lpstr>Arial</vt:lpstr>
      <vt:lpstr>Times New Roman</vt:lpstr>
      <vt:lpstr>Wingdings</vt:lpstr>
      <vt:lpstr>Arial Black</vt:lpstr>
      <vt:lpstr>Скругленный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Windows User</cp:lastModifiedBy>
  <cp:revision>2</cp:revision>
  <cp:lastPrinted>1601-01-01T00:00:00Z</cp:lastPrinted>
  <dcterms:created xsi:type="dcterms:W3CDTF">2008-10-09T13:47:23Z</dcterms:created>
  <dcterms:modified xsi:type="dcterms:W3CDTF">2021-09-01T19:39:28Z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6</vt:i4>
  </property>
</Properties>
</file>