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3FF"/>
    <a:srgbClr val="D7D7FF"/>
    <a:srgbClr val="0000EC"/>
    <a:srgbClr val="BFBFFF"/>
    <a:srgbClr val="9966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60" autoAdjust="0"/>
  </p:normalViewPr>
  <p:slideViewPr>
    <p:cSldViewPr>
      <p:cViewPr varScale="1">
        <p:scale>
          <a:sx n="63" d="100"/>
          <a:sy n="63" d="100"/>
        </p:scale>
        <p:origin x="-10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2048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effectLst/>
                <a:latin typeface="Times New Roman" pitchFamily="18" charset="0"/>
              </a:endParaRPr>
            </a:p>
          </p:txBody>
        </p:sp>
        <p:sp>
          <p:nvSpPr>
            <p:cNvPr id="2048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effectLst/>
                <a:latin typeface="Times New Roman" pitchFamily="18" charset="0"/>
              </a:endParaRPr>
            </a:p>
          </p:txBody>
        </p:sp>
        <p:sp>
          <p:nvSpPr>
            <p:cNvPr id="2048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effectLst/>
                <a:latin typeface="Times New Roman" pitchFamily="18" charset="0"/>
              </a:endParaRPr>
            </a:p>
          </p:txBody>
        </p:sp>
        <p:sp>
          <p:nvSpPr>
            <p:cNvPr id="2048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2278DA3E-3F8F-4AAD-8B37-A096466C7B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3A3A7-C217-4D92-A918-77F8864A09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8AFD7-9FDC-425A-9F85-2B13225414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9BF62-34D6-46B2-8B8B-813762BFA8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8FE0A-80C4-43EF-9CE5-85463B4E1C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15A7C-8DBF-4844-997C-17DC4F8FB1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6221C-C4E1-4D3A-B552-4D193612F5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AD461-0B6A-48CB-B822-51AB32C4AA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4017F-D2EE-4E17-852F-6B210AE12F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0F22D-EF0D-4348-926F-142C9EFEEB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5ED06-B680-4192-A7D0-C9D5CCF3F1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945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effectLst/>
                <a:latin typeface="Times New Roman" pitchFamily="18" charset="0"/>
              </a:endParaRPr>
            </a:p>
          </p:txBody>
        </p:sp>
        <p:sp>
          <p:nvSpPr>
            <p:cNvPr id="1946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effectLst/>
                <a:latin typeface="Times New Roman" pitchFamily="18" charset="0"/>
              </a:endParaRPr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ru-RU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/>
              </a:defRPr>
            </a:lvl1pPr>
          </a:lstStyle>
          <a:p>
            <a:endParaRPr lang="ru-RU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 Black" pitchFamily="34" charset="0"/>
              </a:defRPr>
            </a:lvl1pPr>
          </a:lstStyle>
          <a:p>
            <a:fld id="{C71F2D3B-C161-4B44-AEA0-77923F80D3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971550" y="2420938"/>
            <a:ext cx="69850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ОСОБЕННОСТИ РЕЧЕВОГО РАЗВИТИЯ УМСТВЕННО ОТСТАЛЫХ ДЕТЕЙ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187450" y="1700213"/>
            <a:ext cx="6985000" cy="377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ru-RU" sz="2400">
                <a:effectLst/>
              </a:rPr>
              <a:t>      У детей-олигофренов имеется недоразвитие и лексико-грамматического строя речи. 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endParaRPr lang="ru-RU" sz="2400">
              <a:effectLst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ru-RU" sz="2400">
                <a:effectLst/>
              </a:rPr>
              <a:t>     Наблюдается большая разница между объемом пассивного и активного словаря - активный словарь гораздо меньше по объему.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187450" y="1700213"/>
            <a:ext cx="67691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000">
                <a:effectLst/>
              </a:rPr>
              <a:t>многие номинативные слова употребляются в активном словаре неточно.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000">
                <a:effectLst/>
              </a:rPr>
              <a:t>отмечается неточность употребления самых простых слов,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000">
                <a:effectLst/>
              </a:rPr>
              <a:t>отсутствие дифференциации в обозначении сходных предметов. 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4067175" y="4371975"/>
            <a:ext cx="3889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/>
              </a:rPr>
              <a:t>пальто, шубу, плащ некоторые дети называют словом </a:t>
            </a:r>
            <a:r>
              <a:rPr lang="ru-RU" i="1">
                <a:effectLst/>
              </a:rPr>
              <a:t>пальто.</a:t>
            </a:r>
            <a:r>
              <a:rPr lang="ru-RU">
                <a:effectLst/>
              </a:rPr>
              <a:t> </a:t>
            </a:r>
          </a:p>
        </p:txBody>
      </p:sp>
      <p:pic>
        <p:nvPicPr>
          <p:cNvPr id="69639" name="Picture 7" descr="J01510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7538" y="4005263"/>
            <a:ext cx="1531937" cy="1916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042988" y="1773238"/>
            <a:ext cx="6913562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r>
              <a:rPr lang="ru-RU" sz="2400">
                <a:effectLst/>
              </a:rPr>
              <a:t>В речи умственно отсталых  наблюдаются вербальные замены</a:t>
            </a:r>
            <a:r>
              <a:rPr lang="ru-RU">
                <a:effectLst/>
              </a:rPr>
              <a:t>. 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§"/>
            </a:pPr>
            <a:endParaRPr lang="ru-RU">
              <a:effectLst/>
            </a:endParaRP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None/>
            </a:pPr>
            <a:r>
              <a:rPr lang="ru-RU" sz="2000">
                <a:effectLst/>
              </a:rPr>
              <a:t>   В основном дети заменяют слова, близкие семантически, обозначающие предметы одной группы.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None/>
            </a:pPr>
            <a:r>
              <a:rPr lang="ru-RU" sz="2000">
                <a:effectLst/>
              </a:rPr>
              <a:t>  При этом названия нескольких сходных предметов заменяются одним наиболее употребительным словом.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None/>
            </a:pPr>
            <a:r>
              <a:rPr lang="ru-RU" sz="2000">
                <a:effectLst/>
              </a:rPr>
              <a:t>  </a:t>
            </a:r>
            <a:r>
              <a:rPr lang="ru-RU" sz="2000" b="1">
                <a:effectLst/>
              </a:rPr>
              <a:t>Причинами </a:t>
            </a:r>
            <a:r>
              <a:rPr lang="ru-RU" sz="2000">
                <a:effectLst/>
              </a:rPr>
              <a:t>неточности в употреблении слов у умственно отсталых детей являются трудности дифференциации, различения самих предметов. 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None/>
            </a:pPr>
            <a:endParaRPr lang="ru-RU" sz="2000"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116013" y="1682750"/>
            <a:ext cx="66246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r>
              <a:rPr lang="ru-RU" sz="2000">
                <a:effectLst/>
              </a:rPr>
              <a:t>У многих детей отсутствуют слова обобщающего характера </a:t>
            </a:r>
            <a:r>
              <a:rPr lang="ru-RU" sz="2000" i="1">
                <a:effectLst/>
              </a:rPr>
              <a:t>(мебель, посуда, обувь, одежда, овощи, фрукты).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r>
              <a:rPr lang="ru-RU" sz="2000">
                <a:effectLst/>
              </a:rPr>
              <a:t>Дети неправильно обозначают детенышей животных </a:t>
            </a:r>
            <a:r>
              <a:rPr lang="ru-RU" sz="2000" i="1">
                <a:effectLst/>
              </a:rPr>
              <a:t>(ще­нок - </a:t>
            </a:r>
            <a:r>
              <a:rPr lang="ru-RU" sz="2000">
                <a:effectLst/>
              </a:rPr>
              <a:t>"собачоночек", "собачонок", "шененок"; </a:t>
            </a:r>
            <a:r>
              <a:rPr lang="ru-RU" sz="2000" i="1">
                <a:effectLst/>
              </a:rPr>
              <a:t>жеребенок - </a:t>
            </a:r>
            <a:r>
              <a:rPr lang="ru-RU" sz="2000">
                <a:effectLst/>
              </a:rPr>
              <a:t>"лошаденок").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r>
              <a:rPr lang="ru-RU" sz="2000">
                <a:effectLst/>
              </a:rPr>
              <a:t>используют лишь незначительное количество слов, обозначающих признаки предмета, цвета </a:t>
            </a:r>
            <a:r>
              <a:rPr lang="ru-RU" sz="2000" i="1">
                <a:effectLst/>
              </a:rPr>
              <a:t>(красный, синий, зеле­ный), </a:t>
            </a:r>
            <a:r>
              <a:rPr lang="ru-RU" sz="2000">
                <a:effectLst/>
              </a:rPr>
              <a:t>величины предметов </a:t>
            </a:r>
            <a:r>
              <a:rPr lang="ru-RU" sz="2000" i="1">
                <a:effectLst/>
              </a:rPr>
              <a:t>(большой - маленький), </a:t>
            </a:r>
            <a:r>
              <a:rPr lang="ru-RU" sz="2000">
                <a:effectLst/>
              </a:rPr>
              <a:t>вкус </a:t>
            </a:r>
            <a:r>
              <a:rPr lang="ru-RU" sz="2000" i="1">
                <a:effectLst/>
              </a:rPr>
              <a:t>(сладкий - горький).</a:t>
            </a:r>
            <a:r>
              <a:rPr lang="ru-RU" sz="2000">
                <a:effectLst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971550" y="2265363"/>
            <a:ext cx="7129463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r>
              <a:rPr lang="ru-RU">
                <a:effectLst/>
              </a:rPr>
              <a:t> </a:t>
            </a:r>
            <a:r>
              <a:rPr lang="ru-RU" sz="2400">
                <a:effectLst/>
              </a:rPr>
              <a:t>Недоразвитие грамматического строя речи проявляется в большом количестве аграмматизмов,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r>
              <a:rPr lang="ru-RU" sz="2400">
                <a:effectLst/>
              </a:rPr>
              <a:t>трудности выполнения многих  заданий, требующих грамматических обобщений.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748982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FF"/>
                </a:solidFill>
                <a:effectLst/>
              </a:rPr>
              <a:t>У умственно отсталых детей младшего школьного возраста наблюдаются нарушения 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endParaRPr lang="ru-RU">
              <a:effectLst/>
            </a:endParaRP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endParaRPr lang="ru-RU">
              <a:effectLst/>
            </a:endParaRPr>
          </a:p>
          <a:p>
            <a:pPr>
              <a:lnSpc>
                <a:spcPct val="125000"/>
              </a:lnSpc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r>
              <a:rPr lang="ru-RU" sz="2000">
                <a:effectLst/>
              </a:rPr>
              <a:t>в синтаксических структурах предложений, </a:t>
            </a:r>
          </a:p>
          <a:p>
            <a:pPr>
              <a:lnSpc>
                <a:spcPct val="125000"/>
              </a:lnSpc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r>
              <a:rPr lang="ru-RU" sz="2000">
                <a:effectLst/>
              </a:rPr>
              <a:t>недостаточно развиты морфологические обобщения, </a:t>
            </a:r>
          </a:p>
          <a:p>
            <a:pPr>
              <a:lnSpc>
                <a:spcPct val="125000"/>
              </a:lnSpc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r>
              <a:rPr lang="ru-RU" sz="2000">
                <a:effectLst/>
              </a:rPr>
              <a:t>процессы словоизменения и словообразования.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971550" y="1916113"/>
            <a:ext cx="6840538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5000"/>
              </a:lnSpc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r>
              <a:rPr lang="ru-RU" sz="2400">
                <a:effectLst/>
              </a:rPr>
              <a:t>  усвоение падежей умственно отсталыми детьми осуществляется в основном в той же последовательности, что и у детей с нормальным интеллектом, но в значительно поздние сроки.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900113" y="1773238"/>
            <a:ext cx="7127875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§"/>
            </a:pPr>
            <a:r>
              <a:rPr lang="ru-RU" sz="2000">
                <a:effectLst/>
              </a:rPr>
              <a:t>Падежные окончания множественного числа усваиваются труднее, чем падежные окончания единственного числа.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§"/>
            </a:pPr>
            <a:r>
              <a:rPr lang="ru-RU" sz="2000">
                <a:effectLst/>
              </a:rPr>
              <a:t>Долгое время неусвоенными оказываются типы склонений.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§"/>
            </a:pPr>
            <a:r>
              <a:rPr lang="ru-RU" sz="2000">
                <a:effectLst/>
              </a:rPr>
              <a:t>В некоторых случаях смешиваются окончания родительного падежа множе­ственного числа различных склонений ("много рыбков", по аналогии с </a:t>
            </a:r>
            <a:r>
              <a:rPr lang="ru-RU" sz="2000" i="1">
                <a:effectLst/>
              </a:rPr>
              <a:t>много домов).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§"/>
            </a:pPr>
            <a:r>
              <a:rPr lang="ru-RU" sz="2000">
                <a:effectLst/>
              </a:rPr>
              <a:t>Особенно трудным для умственно отсталых детей является усвоение согласования прилагательного с существительным среднего рода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539750" y="260350"/>
            <a:ext cx="748823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FF"/>
                </a:solidFill>
                <a:effectLst/>
              </a:rPr>
              <a:t>Несформированность функции словообразования проявляется в трудностях </a:t>
            </a:r>
          </a:p>
          <a:p>
            <a:pPr>
              <a:spcBef>
                <a:spcPct val="50000"/>
              </a:spcBef>
            </a:pPr>
            <a:endParaRPr lang="ru-RU">
              <a:effectLst/>
            </a:endParaRPr>
          </a:p>
          <a:p>
            <a:pPr>
              <a:spcBef>
                <a:spcPct val="50000"/>
              </a:spcBef>
            </a:pPr>
            <a:endParaRPr lang="ru-RU">
              <a:effectLst/>
            </a:endParaRP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r>
              <a:rPr lang="ru-RU" sz="2400">
                <a:effectLst/>
              </a:rPr>
              <a:t>образования прилагательных от существительных,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r>
              <a:rPr lang="ru-RU" sz="2400">
                <a:effectLst/>
              </a:rPr>
              <a:t>уменьшительно-ласкательных форм существительных. 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endParaRPr lang="ru-RU" sz="2400">
              <a:effectLst/>
            </a:endParaRP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None/>
            </a:pPr>
            <a:r>
              <a:rPr lang="ru-RU">
                <a:effectLst/>
              </a:rPr>
              <a:t>   В основном дети пользуются суффиксальным способом сло­вообразования, но количество суффиксов, использующихся для словообразования, невелико </a:t>
            </a:r>
            <a:r>
              <a:rPr lang="ru-RU" i="1">
                <a:effectLst/>
              </a:rPr>
              <a:t>(-ик, -очек, -чик, -онок, -ёнок, -ок, -ят-, -к-).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11188" y="1412875"/>
            <a:ext cx="75612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ru-RU">
                <a:effectLst/>
              </a:rPr>
              <a:t>   </a:t>
            </a:r>
            <a:r>
              <a:rPr lang="ru-RU" sz="2400">
                <a:effectLst/>
              </a:rPr>
              <a:t>Наиболее характерными для младших школьников являются простые нераспространенные предложения. </a:t>
            </a:r>
          </a:p>
          <a:p>
            <a:pPr>
              <a:lnSpc>
                <a:spcPct val="125000"/>
              </a:lnSpc>
              <a:spcBef>
                <a:spcPct val="50000"/>
              </a:spcBef>
            </a:pPr>
            <a:endParaRPr lang="ru-RU" sz="2400">
              <a:effectLst/>
            </a:endParaRPr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ru-RU" sz="2400">
                <a:effectLst/>
              </a:rPr>
              <a:t>   Встречающиеся распространенные предложения включают чаще всего только прямое дополнение </a:t>
            </a:r>
            <a:r>
              <a:rPr lang="ru-RU" sz="2400" i="1">
                <a:effectLst/>
              </a:rPr>
              <a:t>(Мальчик везет санки), </a:t>
            </a:r>
            <a:r>
              <a:rPr lang="ru-RU" sz="2400">
                <a:effectLst/>
              </a:rPr>
              <a:t>иногда обстоятельства места </a:t>
            </a:r>
            <a:r>
              <a:rPr lang="ru-RU" sz="2400" i="1">
                <a:effectLst/>
              </a:rPr>
              <a:t>(Дети идут в школу).</a:t>
            </a:r>
            <a:r>
              <a:rPr lang="ru-RU" sz="2400">
                <a:effectLst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827088" y="1773238"/>
            <a:ext cx="7488237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effectLst/>
              </a:rPr>
              <a:t>Для умственно отсталых детей характерным является: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>
                <a:effectLst/>
              </a:rPr>
              <a:t> </a:t>
            </a:r>
            <a:r>
              <a:rPr lang="ru-RU" sz="2400">
                <a:effectLst/>
              </a:rPr>
              <a:t>позднее развитие речи,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400">
                <a:effectLst/>
              </a:rPr>
              <a:t>отдельные слова появляются в 2-3 года,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400">
                <a:effectLst/>
              </a:rPr>
              <a:t>фразовой речью дети начинают овладевать лишь после 4-5 лет.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971550" y="1844675"/>
            <a:ext cx="72009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/>
              </a:rPr>
              <a:t>   </a:t>
            </a:r>
            <a:r>
              <a:rPr lang="ru-RU" sz="24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связной речи</a:t>
            </a:r>
            <a:r>
              <a:rPr lang="ru-RU" sz="2400">
                <a:effectLst/>
              </a:rPr>
              <a:t> умственно отсталых детей часто встречаются назывные, а также неполные предложения.</a:t>
            </a:r>
          </a:p>
          <a:p>
            <a:pPr>
              <a:spcBef>
                <a:spcPct val="50000"/>
              </a:spcBef>
            </a:pPr>
            <a:r>
              <a:rPr lang="ru-RU" sz="2400">
                <a:effectLst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sz="2400">
                <a:effectLst/>
              </a:rPr>
              <a:t> В предложениях отсутствует либо подлежащее, либо сказуемое, либо и подлежащее и сказуемое.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827088" y="1525588"/>
            <a:ext cx="7632700" cy="435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r>
              <a:rPr lang="ru-RU">
                <a:effectLst/>
              </a:rPr>
              <a:t>недоразвитие фонетико-фонематической и лексико-грамматической сторон речи у разных категорий умственно отсталых детей различно. 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r>
              <a:rPr lang="ru-RU">
                <a:effectLst/>
              </a:rPr>
              <a:t>у некоторых детей это недоразвитие носит менее выраженный характер. У них не нарушена произносительная сторона устной речи, не отмечаются выраженные и стойкие аграмматизмы. 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r>
              <a:rPr lang="ru-RU">
                <a:effectLst/>
              </a:rPr>
              <a:t>Однако с точки зрения семантики и лексико-грамматического оформления их речь все же отличается от речи детей с нормальным интеллектом прежде всего примитивностью, недоразвитием сложных семантических и грамматических уровней формирования речи. 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ü"/>
            </a:pPr>
            <a:r>
              <a:rPr lang="ru-RU">
                <a:effectLst/>
              </a:rPr>
              <a:t>Таким образом, в этом случае общая картина недоразвития устной речи обусловлена в основном умственной отсталостью, недоразвитием аналитико-синтетической деятельности.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900113" y="1700213"/>
            <a:ext cx="71278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/>
              </a:rPr>
              <a:t>   </a:t>
            </a:r>
            <a:r>
              <a:rPr lang="ru-RU" sz="2400">
                <a:effectLst/>
              </a:rPr>
              <a:t>Речевые нарушения у умственно отсталых детей очень разнообразны по своим проявлениям. </a:t>
            </a:r>
          </a:p>
          <a:p>
            <a:pPr>
              <a:spcBef>
                <a:spcPct val="50000"/>
              </a:spcBef>
            </a:pPr>
            <a:r>
              <a:rPr lang="ru-RU" sz="2400">
                <a:effectLst/>
              </a:rPr>
              <a:t>  </a:t>
            </a:r>
          </a:p>
          <a:p>
            <a:pPr algn="just">
              <a:spcBef>
                <a:spcPct val="50000"/>
              </a:spcBef>
            </a:pPr>
            <a:r>
              <a:rPr lang="ru-RU" sz="2400">
                <a:effectLst/>
              </a:rPr>
              <a:t>  </a:t>
            </a:r>
            <a:r>
              <a:rPr lang="ru-RU" sz="2400" i="1">
                <a:effectLst/>
              </a:rPr>
              <a:t> </a:t>
            </a:r>
            <a:r>
              <a:rPr lang="ru-RU" sz="2400" i="1">
                <a:effectLst>
                  <a:outerShdw blurRad="38100" dist="38100" dir="2700000" algn="tl">
                    <a:srgbClr val="FFFFFF"/>
                  </a:outerShdw>
                </a:effectLst>
              </a:rPr>
              <a:t>Симптоматика</a:t>
            </a:r>
            <a:r>
              <a:rPr lang="ru-RU" sz="2400">
                <a:effectLst/>
              </a:rPr>
              <a:t> речевой патологии определяется как степенью умственной отсталости, так и наличием локальной патологии речевых систем, нарушением деятельности речеслухового и речедвигательного анализаторов.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755650" y="404813"/>
            <a:ext cx="7058025" cy="534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>
                <a:solidFill>
                  <a:srgbClr val="FFFFFF"/>
                </a:solidFill>
                <a:effectLst/>
              </a:rPr>
              <a:t>В связи с этим многие авторы выделяют две основные группы умственно отсталых детей:</a:t>
            </a:r>
            <a:r>
              <a:rPr lang="ru-RU">
                <a:effectLst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endParaRPr lang="ru-RU">
              <a:effectLst/>
            </a:endParaRP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sz="2400">
                <a:effectLst/>
              </a:rPr>
              <a:t>умственно отсталые дети с недоразвитием речи; 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sz="2400">
                <a:effectLst/>
              </a:rPr>
              <a:t> умственно отсталые дети с атипичной олигофренией, осложненной речевыми нарушениями. 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endParaRPr lang="ru-RU" sz="2400">
              <a:effectLst/>
            </a:endParaRPr>
          </a:p>
          <a:p>
            <a:pPr marL="342900" indent="-342900">
              <a:spcBef>
                <a:spcPct val="50000"/>
              </a:spcBef>
            </a:pPr>
            <a:r>
              <a:rPr lang="ru-RU">
                <a:effectLst/>
              </a:rPr>
              <a:t>      </a:t>
            </a:r>
            <a:r>
              <a:rPr lang="ru-RU" sz="2000">
                <a:effectLst/>
              </a:rPr>
              <a:t>У второй группы умственно отсталых детей, кроме общего недоразвития речи, связанного с умственной отсталостью, имеется и специфическая речевая патология (дизартрия, ринолалия, алалия и т.д.).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68313" y="260350"/>
            <a:ext cx="7559675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FFFFFF"/>
                </a:solidFill>
                <a:effectLst/>
              </a:rPr>
              <a:t>Умственное действие в процессе своего формирования проходит ряд этапов.</a:t>
            </a:r>
          </a:p>
          <a:p>
            <a:endParaRPr lang="ru-RU">
              <a:effectLst/>
            </a:endParaRPr>
          </a:p>
          <a:p>
            <a:endParaRPr lang="ru-RU">
              <a:effectLst/>
            </a:endParaRPr>
          </a:p>
          <a:p>
            <a:pPr>
              <a:lnSpc>
                <a:spcPct val="125000"/>
              </a:lnSpc>
            </a:pPr>
            <a:r>
              <a:rPr lang="ru-RU">
                <a:effectLst/>
              </a:rPr>
              <a:t>    </a:t>
            </a:r>
            <a:r>
              <a:rPr lang="ru-RU" sz="2400">
                <a:solidFill>
                  <a:srgbClr val="0000EC"/>
                </a:solidFill>
                <a:effectLst/>
              </a:rPr>
              <a:t>На первом этапе</a:t>
            </a:r>
            <a:r>
              <a:rPr lang="ru-RU" sz="2400">
                <a:effectLst/>
              </a:rPr>
              <a:t> оно осуществляется с опорой на внешние средства, отмечается "материализация действия". Умственное действие здесь выступает в форме развернутого внешнего действия, внешнее действие является максимально развернутым по составу операций.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827088" y="1989138"/>
            <a:ext cx="6769100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EC"/>
                </a:solidFill>
                <a:effectLst/>
              </a:rPr>
              <a:t>На втором этапе</a:t>
            </a:r>
            <a:r>
              <a:rPr lang="ru-RU" sz="2400">
                <a:effectLst/>
              </a:rPr>
              <a:t> умственное действие осуществляется с опорой на устную речь.</a:t>
            </a:r>
          </a:p>
          <a:p>
            <a:pPr>
              <a:spcBef>
                <a:spcPct val="50000"/>
              </a:spcBef>
            </a:pPr>
            <a:r>
              <a:rPr lang="ru-RU" sz="2400">
                <a:effectLst/>
              </a:rPr>
              <a:t>  Развернутая практическая деятельность постепенно сокращается. На этом этапе ребенок производит счетные операции устно, без опоры на внешние действия с предметами.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331913" y="1700213"/>
            <a:ext cx="69850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0000EC"/>
                </a:solidFill>
                <a:effectLst/>
              </a:rPr>
              <a:t>на третьем этапе</a:t>
            </a:r>
            <a:r>
              <a:rPr lang="ru-RU" sz="2800">
                <a:effectLst/>
              </a:rPr>
              <a:t> действие еще более сокращается, т.е. выполняется на другом уровне, во внутреннем, умственном плане. Здесь происходит интериоризация действия, превращение его во внутреннее, умственное. Ребенок осуществляет счетные операции в уме, про себя.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755650" y="1700213"/>
            <a:ext cx="7488238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v"/>
            </a:pPr>
            <a:r>
              <a:rPr lang="ru-RU">
                <a:effectLst/>
              </a:rPr>
              <a:t>Недоразвитие познавательной деятельности умственно отсталых детей, 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v"/>
            </a:pPr>
            <a:r>
              <a:rPr lang="ru-RU">
                <a:effectLst/>
              </a:rPr>
              <a:t>позднее развитие речи, 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v"/>
            </a:pPr>
            <a:r>
              <a:rPr lang="ru-RU">
                <a:effectLst/>
              </a:rPr>
              <a:t>ее качественное своеобразие (бедность словаря, дефектное произношение, неточное, малодифференцированное слуховое восприятие звуков речи, низкий уровень фонематического развития, несовершенство лексико-грамматического строя),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v"/>
            </a:pPr>
            <a:r>
              <a:rPr lang="ru-RU">
                <a:effectLst/>
              </a:rPr>
              <a:t> психопатологические особенности этих детей </a:t>
            </a:r>
          </a:p>
          <a:p>
            <a:pPr>
              <a:spcBef>
                <a:spcPct val="50000"/>
              </a:spcBef>
              <a:buClr>
                <a:srgbClr val="0000EC"/>
              </a:buClr>
              <a:buFont typeface="Wingdings" pitchFamily="2" charset="2"/>
              <a:buChar char="v"/>
            </a:pPr>
            <a:r>
              <a:rPr lang="ru-RU" sz="2000">
                <a:solidFill>
                  <a:srgbClr val="0000EC"/>
                </a:solidFill>
                <a:effectLst/>
              </a:rPr>
              <a:t>отрицательно сказываются на овладении навыком чтения.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539750" y="1700213"/>
            <a:ext cx="7993063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effectLst/>
              </a:rPr>
              <a:t>      В связи с медленно развивающимися дифференцировочными условными связями в области речеслухового анализатора умственно отсталый ребенок</a:t>
            </a:r>
            <a:r>
              <a:rPr lang="ru-RU" i="1">
                <a:effectLst/>
              </a:rPr>
              <a:t> </a:t>
            </a:r>
            <a:r>
              <a:rPr lang="ru-RU" b="1" i="1">
                <a:effectLst/>
              </a:rPr>
              <a:t>:</a:t>
            </a:r>
          </a:p>
          <a:p>
            <a:pPr>
              <a:spcBef>
                <a:spcPct val="50000"/>
              </a:spcBef>
            </a:pPr>
            <a:endParaRPr lang="ru-RU" b="1" i="1">
              <a:effectLst/>
            </a:endParaRPr>
          </a:p>
          <a:p>
            <a:pPr>
              <a:spcBef>
                <a:spcPct val="50000"/>
              </a:spcBef>
              <a:buClr>
                <a:srgbClr val="9966FF"/>
              </a:buClr>
              <a:buFont typeface="Wingdings" pitchFamily="2" charset="2"/>
              <a:buChar char="q"/>
            </a:pPr>
            <a:r>
              <a:rPr lang="ru-RU">
                <a:effectLst/>
              </a:rPr>
              <a:t> </a:t>
            </a:r>
            <a:r>
              <a:rPr lang="ru-RU" sz="2000">
                <a:effectLst/>
              </a:rPr>
              <a:t>долго не различает звуки речи,</a:t>
            </a:r>
          </a:p>
          <a:p>
            <a:pPr>
              <a:spcBef>
                <a:spcPct val="50000"/>
              </a:spcBef>
              <a:buClr>
                <a:srgbClr val="9966FF"/>
              </a:buClr>
              <a:buFont typeface="Wingdings" pitchFamily="2" charset="2"/>
              <a:buChar char="q"/>
            </a:pPr>
            <a:r>
              <a:rPr lang="ru-RU" sz="2000">
                <a:effectLst/>
              </a:rPr>
              <a:t> не дифференцирует слова, произносимые окружающими, </a:t>
            </a:r>
          </a:p>
          <a:p>
            <a:pPr>
              <a:spcBef>
                <a:spcPct val="50000"/>
              </a:spcBef>
              <a:buClr>
                <a:srgbClr val="9966FF"/>
              </a:buClr>
              <a:buFont typeface="Wingdings" pitchFamily="2" charset="2"/>
              <a:buChar char="q"/>
            </a:pPr>
            <a:r>
              <a:rPr lang="ru-RU" sz="2000">
                <a:effectLst/>
              </a:rPr>
              <a:t>в связи с чем недостаточно точно и четко воспринимает чужую    </a:t>
            </a:r>
          </a:p>
          <a:p>
            <a:pPr>
              <a:spcBef>
                <a:spcPct val="50000"/>
              </a:spcBef>
              <a:buClr>
                <a:srgbClr val="9966FF"/>
              </a:buClr>
              <a:buFont typeface="Wingdings" pitchFamily="2" charset="2"/>
              <a:buNone/>
            </a:pPr>
            <a:r>
              <a:rPr lang="ru-RU" sz="2000">
                <a:effectLst/>
              </a:rPr>
              <a:t>   речь.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827088" y="1773238"/>
            <a:ext cx="727392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effectLst/>
              </a:rPr>
              <a:t>   </a:t>
            </a:r>
            <a:r>
              <a:rPr lang="ru-RU" sz="2400">
                <a:effectLst/>
              </a:rPr>
              <a:t>Для того чтобы ребенок умел воспроизводить сложный комплекс артикуляторных движений, необходимо нормальное развитие речевой моторики.</a:t>
            </a:r>
          </a:p>
          <a:p>
            <a:endParaRPr lang="ru-RU" sz="2400">
              <a:effectLst/>
            </a:endParaRPr>
          </a:p>
          <a:p>
            <a:r>
              <a:rPr lang="ru-RU" sz="2400">
                <a:effectLst/>
              </a:rPr>
              <a:t>   Развитие как общей, так и речевой моторики у умственно отсталых детей протекает замедленно, недифференцированно.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042988" y="1690688"/>
            <a:ext cx="6624637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>
                <a:effectLst/>
              </a:rPr>
              <a:t>     </a:t>
            </a:r>
            <a:r>
              <a:rPr lang="ru-RU" sz="2400">
                <a:effectLst/>
              </a:rPr>
              <a:t>В связи с общим недоразвитием аналитико-синтетической деятельности у умственно отсталых детей с большим трудом формируются языковые обобщения, замедленно усваиваются закономерности языка.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95288" y="190500"/>
            <a:ext cx="7921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tx2"/>
                </a:solidFill>
                <a:effectLst/>
              </a:rPr>
              <a:t>    Л.Г.Парамонова выделяет несколько причин большой распространенности нарушений звукопроизношения у умственно отсталых детей.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971550" y="2174875"/>
            <a:ext cx="69850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ru-RU" sz="28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Первая причина</a:t>
            </a:r>
            <a:r>
              <a:rPr lang="ru-RU" i="1">
                <a:effectLst>
                  <a:outerShdw blurRad="38100" dist="38100" dir="2700000" algn="tl">
                    <a:srgbClr val="FFFFFF"/>
                  </a:outerShdw>
                </a:effectLst>
              </a:rPr>
              <a:t> -</a:t>
            </a:r>
            <a:r>
              <a:rPr lang="ru-RU" i="1">
                <a:effectLst/>
              </a:rPr>
              <a:t> </a:t>
            </a:r>
            <a:r>
              <a:rPr lang="ru-RU" sz="2400" i="1">
                <a:effectLst/>
              </a:rPr>
              <a:t>общее недоразвитие познавательной деятельности оказывает свое отрицательное влияние на ов­ладение звуковым составом речи.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827088" y="1700213"/>
            <a:ext cx="6840537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ru-RU" sz="2400">
                <a:effectLst/>
              </a:rPr>
              <a:t>   - большое количество нарушений звукопроизношения определяется недоразвитием фонематического восприятия, процесса дифференциации, различения</a:t>
            </a:r>
          </a:p>
          <a:p>
            <a:pPr>
              <a:lnSpc>
                <a:spcPct val="130000"/>
              </a:lnSpc>
            </a:pPr>
            <a:r>
              <a:rPr lang="ru-RU" sz="2400">
                <a:effectLst/>
              </a:rPr>
              <a:t>фонем.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042988" y="404813"/>
            <a:ext cx="5329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Вторая причина</a:t>
            </a: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258888" y="1700213"/>
            <a:ext cx="6842125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sz="2400">
                <a:effectLst/>
              </a:rPr>
              <a:t>недоразвитие как общей, так и речевой моторики.</a:t>
            </a:r>
            <a:r>
              <a:rPr lang="ru-RU">
                <a:effectLst/>
              </a:rPr>
              <a:t> 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ru-RU">
              <a:effectLst/>
            </a:endParaRPr>
          </a:p>
          <a:p>
            <a:pPr algn="just">
              <a:spcBef>
                <a:spcPct val="50000"/>
              </a:spcBef>
            </a:pPr>
            <a:r>
              <a:rPr lang="ru-RU">
                <a:effectLst/>
              </a:rPr>
              <a:t>   </a:t>
            </a:r>
            <a:r>
              <a:rPr lang="ru-RU" sz="2000">
                <a:effectLst/>
              </a:rPr>
              <a:t>Формирование правильного произношения звуков речи невозможно без достаточного развития тонких, координированных, точных движений речевого аппарата, а у большой части умственно отсталых детей встречаются значительные нарушения общей и речевой моторики: параличи, парезы, гиперкинезы и т.п</a:t>
            </a:r>
            <a:r>
              <a:rPr lang="ru-RU">
                <a:effectLst/>
              </a:rPr>
              <a:t>. 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971550" y="404813"/>
            <a:ext cx="5472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Третья причина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900113" y="1773238"/>
            <a:ext cx="70564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i="1">
                <a:effectLst/>
              </a:rPr>
              <a:t>- </a:t>
            </a:r>
            <a:r>
              <a:rPr lang="ru-RU" sz="2800">
                <a:effectLst/>
              </a:rPr>
              <a:t>аномалии в строении артикуляторного аппарата. 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116013" y="404813"/>
            <a:ext cx="5543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Четвертая причина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239</TotalTime>
  <Words>1065</Words>
  <Application>Microsoft PowerPoint</Application>
  <PresentationFormat>On-screen Show (4:3)</PresentationFormat>
  <Paragraphs>92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Times New Roman</vt:lpstr>
      <vt:lpstr>Wingdings</vt:lpstr>
      <vt:lpstr>Arial Black</vt:lpstr>
      <vt:lpstr>Скругленный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User</cp:lastModifiedBy>
  <cp:revision>2</cp:revision>
  <cp:lastPrinted>1601-01-01T00:00:00Z</cp:lastPrinted>
  <dcterms:created xsi:type="dcterms:W3CDTF">2008-10-09T13:47:23Z</dcterms:created>
  <dcterms:modified xsi:type="dcterms:W3CDTF">2021-09-01T19:39:28Z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