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77" r:id="rId4"/>
    <p:sldId id="290" r:id="rId5"/>
    <p:sldId id="342" r:id="rId6"/>
    <p:sldId id="331" r:id="rId7"/>
    <p:sldId id="313" r:id="rId8"/>
    <p:sldId id="291" r:id="rId9"/>
    <p:sldId id="343" r:id="rId10"/>
    <p:sldId id="310" r:id="rId11"/>
    <p:sldId id="317" r:id="rId12"/>
    <p:sldId id="344" r:id="rId13"/>
    <p:sldId id="27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BDBFB9"/>
    <a:srgbClr val="8FD1B5"/>
    <a:srgbClr val="99BACC"/>
    <a:srgbClr val="F8FAF4"/>
    <a:srgbClr val="F4F7F3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1" autoAdjust="0"/>
    <p:restoredTop sz="94660" autoAdjust="0"/>
  </p:normalViewPr>
  <p:slideViewPr>
    <p:cSldViewPr>
      <p:cViewPr varScale="1">
        <p:scale>
          <a:sx n="70" d="100"/>
          <a:sy n="70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FF414-B5C0-49C9-AFBA-2B53D1B033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A213E-D834-4DD2-B546-99D4A99BA5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A213E-D834-4DD2-B546-99D4A99BA5A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3" name="Group 131"/>
          <p:cNvGrpSpPr>
            <a:grpSpLocks/>
          </p:cNvGrpSpPr>
          <p:nvPr/>
        </p:nvGrpSpPr>
        <p:grpSpPr bwMode="auto">
          <a:xfrm flipH="1">
            <a:off x="12700" y="692150"/>
            <a:ext cx="9093200" cy="6165850"/>
            <a:chOff x="0" y="436"/>
            <a:chExt cx="5760" cy="3884"/>
          </a:xfrm>
        </p:grpSpPr>
        <p:sp>
          <p:nvSpPr>
            <p:cNvPr id="3204" name="Line 1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5" name="Line 1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6" name="Line 1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7" name="Line 1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8" name="Line 1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09" name="Line 13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0" name="Line 13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1" name="Line 13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2" name="Line 14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3" name="Line 14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4" name="Line 14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5" name="Line 14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6" name="Line 14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7" name="Line 14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8" name="Line 146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19" name="Line 14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0" name="Line 14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1" name="Line 14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2" name="Line 15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3" name="Line 15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4" name="Line 15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5" name="Line 153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6" name="Line 15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7" name="Line 155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8" name="Line 156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29" name="Line 157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0" name="Line 158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1" name="Line 159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2" name="Line 160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3" name="Line 161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4" name="Line 162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5" name="Line 163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36" name="Line 16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237" name="Group 165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3238" name="Line 166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39" name="Line 167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40" name="Line 168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41" name="Line 169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242" name="Line 170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3" name="Line 171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4" name="Line 172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5" name="Line 173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6" name="Line 174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7" name="Line 175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8" name="Line 176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49" name="Line 177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50" name="Line 178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57200" y="5334000"/>
            <a:ext cx="70866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4A3E16EF-69BF-4580-A0B6-14F5B89E6248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251" name="Group 179"/>
          <p:cNvGrpSpPr>
            <a:grpSpLocks/>
          </p:cNvGrpSpPr>
          <p:nvPr/>
        </p:nvGrpSpPr>
        <p:grpSpPr bwMode="auto">
          <a:xfrm flipH="1">
            <a:off x="0" y="0"/>
            <a:ext cx="9144000" cy="2159000"/>
            <a:chOff x="-1" y="0"/>
            <a:chExt cx="5769" cy="1360"/>
          </a:xfrm>
        </p:grpSpPr>
        <p:sp>
          <p:nvSpPr>
            <p:cNvPr id="3252" name="Freeform 180"/>
            <p:cNvSpPr>
              <a:spLocks/>
            </p:cNvSpPr>
            <p:nvPr/>
          </p:nvSpPr>
          <p:spPr bwMode="gray">
            <a:xfrm>
              <a:off x="0" y="0"/>
              <a:ext cx="576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16"/>
                </a:cxn>
                <a:cxn ang="0">
                  <a:pos x="1496" y="460"/>
                </a:cxn>
                <a:cxn ang="0">
                  <a:pos x="5768" y="1360"/>
                </a:cxn>
                <a:cxn ang="0">
                  <a:pos x="5768" y="0"/>
                </a:cxn>
                <a:cxn ang="0">
                  <a:pos x="0" y="0"/>
                </a:cxn>
              </a:cxnLst>
              <a:rect l="0" t="0" r="r" b="b"/>
              <a:pathLst>
                <a:path w="5768" h="1360">
                  <a:moveTo>
                    <a:pt x="0" y="0"/>
                  </a:moveTo>
                  <a:lnTo>
                    <a:pt x="0" y="616"/>
                  </a:lnTo>
                  <a:cubicBezTo>
                    <a:pt x="72" y="608"/>
                    <a:pt x="264" y="510"/>
                    <a:pt x="1496" y="460"/>
                  </a:cubicBezTo>
                  <a:cubicBezTo>
                    <a:pt x="2728" y="411"/>
                    <a:pt x="4632" y="672"/>
                    <a:pt x="5768" y="1360"/>
                  </a:cubicBezTo>
                  <a:lnTo>
                    <a:pt x="576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3" name="Freeform 181"/>
            <p:cNvSpPr>
              <a:spLocks/>
            </p:cNvSpPr>
            <p:nvPr/>
          </p:nvSpPr>
          <p:spPr bwMode="gray">
            <a:xfrm>
              <a:off x="-1" y="0"/>
              <a:ext cx="5761" cy="11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32"/>
                </a:cxn>
                <a:cxn ang="0">
                  <a:pos x="1521" y="448"/>
                </a:cxn>
                <a:cxn ang="0">
                  <a:pos x="5761" y="1104"/>
                </a:cxn>
                <a:cxn ang="0">
                  <a:pos x="5760" y="8"/>
                </a:cxn>
                <a:cxn ang="0">
                  <a:pos x="0" y="0"/>
                </a:cxn>
              </a:cxnLst>
              <a:rect l="0" t="0" r="r" b="b"/>
              <a:pathLst>
                <a:path w="5761" h="1104">
                  <a:moveTo>
                    <a:pt x="0" y="0"/>
                  </a:moveTo>
                  <a:lnTo>
                    <a:pt x="0" y="632"/>
                  </a:lnTo>
                  <a:cubicBezTo>
                    <a:pt x="72" y="625"/>
                    <a:pt x="401" y="504"/>
                    <a:pt x="1521" y="448"/>
                  </a:cubicBezTo>
                  <a:cubicBezTo>
                    <a:pt x="2641" y="392"/>
                    <a:pt x="4505" y="504"/>
                    <a:pt x="5761" y="1104"/>
                  </a:cubicBezTo>
                  <a:lnTo>
                    <a:pt x="5760" y="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254" name="Picture 182" descr="figure07_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5638800" y="3124200"/>
            <a:ext cx="2447925" cy="2044700"/>
          </a:xfrm>
          <a:prstGeom prst="rect">
            <a:avLst/>
          </a:prstGeom>
          <a:noFill/>
        </p:spPr>
      </p:pic>
      <p:pic>
        <p:nvPicPr>
          <p:cNvPr id="3255" name="Picture 183" descr="figure07_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7019925" y="4005263"/>
            <a:ext cx="2124075" cy="1774825"/>
          </a:xfrm>
          <a:prstGeom prst="rect">
            <a:avLst/>
          </a:prstGeom>
          <a:noFill/>
        </p:spPr>
      </p:pic>
      <p:pic>
        <p:nvPicPr>
          <p:cNvPr id="3256" name="Picture 184" descr="figure07_o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gray">
          <a:xfrm>
            <a:off x="6227763" y="4868863"/>
            <a:ext cx="1619250" cy="1352550"/>
          </a:xfrm>
          <a:prstGeom prst="rect">
            <a:avLst/>
          </a:prstGeom>
          <a:noFill/>
        </p:spPr>
      </p:pic>
      <p:sp>
        <p:nvSpPr>
          <p:cNvPr id="3258" name="Rectangle 186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457200" y="4191000"/>
            <a:ext cx="5410200" cy="12192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altLang="ko-KR" smtClean="0"/>
              <a:t>Образец заголовка</a:t>
            </a:r>
            <a:endParaRPr lang="en-US" altLang="ko-KR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white">
          <a:xfrm>
            <a:off x="228600" y="304800"/>
            <a:ext cx="152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FFFF"/>
                </a:solidFill>
                <a:latin typeface="Verdana" pitchFamily="34" charset="0"/>
              </a:rPr>
              <a:t>LOGO</a:t>
            </a:r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E555F-4EA7-4E7D-9114-BE5D4DF7E0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1C2DC-53AA-40FE-B44B-61B2417658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76288" y="1347788"/>
            <a:ext cx="3802062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30750" y="1347788"/>
            <a:ext cx="380365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7182E5-1185-4EE4-9168-16052233E8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48F19-A79B-4A10-A4E1-41E800A20F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83E33-8D54-4EA5-A2B3-91A9AE5A3F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B84CD-5354-4A67-B8D6-E8BCC84521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0032E-9A60-4D6F-8D60-C6F5946E3F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961603-3C49-4709-A403-59803E228D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59463-E57A-495C-ADD4-7E81A94820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3238" y="209550"/>
            <a:ext cx="2024062" cy="60531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76288" y="209550"/>
            <a:ext cx="5924550" cy="60531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90F349-65B6-4C2D-B98B-7DBB30031D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roup 15"/>
          <p:cNvGrpSpPr>
            <a:grpSpLocks/>
          </p:cNvGrpSpPr>
          <p:nvPr/>
        </p:nvGrpSpPr>
        <p:grpSpPr bwMode="auto">
          <a:xfrm>
            <a:off x="-12700" y="692150"/>
            <a:ext cx="9144000" cy="6165850"/>
            <a:chOff x="0" y="436"/>
            <a:chExt cx="5760" cy="3884"/>
          </a:xfrm>
        </p:grpSpPr>
        <p:sp>
          <p:nvSpPr>
            <p:cNvPr id="1040" name="Line 1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Line 1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2" name="Line 1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3" name="Line 1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4" name="Line 2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5" name="Line 2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Line 2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2" name="Line 2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3" name="Line 2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4" name="Line 30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6" name="Line 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7" name="Line 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1" name="Line 37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2" name="Line 3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3" name="Line 39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4" name="Line 40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" name="Line 41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6" name="Line 42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7" name="Line 43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8" name="Line 44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9" name="Line 45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0" name="Line 46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1" name="Line 47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2" name="Line 4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73" name="Group 49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1074" name="Line 50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78" name="Line 54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9" name="Line 55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0" name="Line 56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1" name="Line 57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2" name="Line 58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3" name="Line 59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4" name="Line 60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5" name="Line 61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6" name="Line 62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87" name="Line 63"/>
          <p:cNvSpPr>
            <a:spLocks noChangeShapeType="1"/>
          </p:cNvSpPr>
          <p:nvPr/>
        </p:nvSpPr>
        <p:spPr bwMode="gray">
          <a:xfrm flipH="1">
            <a:off x="-12700" y="712788"/>
            <a:ext cx="2339975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8" name="Line 64"/>
          <p:cNvSpPr>
            <a:spLocks noChangeShapeType="1"/>
          </p:cNvSpPr>
          <p:nvPr/>
        </p:nvSpPr>
        <p:spPr bwMode="gray">
          <a:xfrm flipH="1">
            <a:off x="-12700" y="712788"/>
            <a:ext cx="2339975" cy="3492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9" name="Line 65"/>
          <p:cNvSpPr>
            <a:spLocks noChangeShapeType="1"/>
          </p:cNvSpPr>
          <p:nvPr/>
        </p:nvSpPr>
        <p:spPr bwMode="gray">
          <a:xfrm flipH="1">
            <a:off x="-12700" y="692150"/>
            <a:ext cx="2339975" cy="1968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90" name="Line 66"/>
          <p:cNvSpPr>
            <a:spLocks noChangeShapeType="1"/>
          </p:cNvSpPr>
          <p:nvPr/>
        </p:nvSpPr>
        <p:spPr bwMode="gray">
          <a:xfrm>
            <a:off x="-12700" y="765175"/>
            <a:ext cx="9144000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91" name="Freeform 67"/>
          <p:cNvSpPr>
            <a:spLocks/>
          </p:cNvSpPr>
          <p:nvPr/>
        </p:nvSpPr>
        <p:spPr bwMode="gray">
          <a:xfrm>
            <a:off x="-12700" y="0"/>
            <a:ext cx="9156700" cy="160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8"/>
              </a:cxn>
              <a:cxn ang="0">
                <a:pos x="2008" y="492"/>
              </a:cxn>
              <a:cxn ang="0">
                <a:pos x="5768" y="1008"/>
              </a:cxn>
              <a:cxn ang="0">
                <a:pos x="5768" y="0"/>
              </a:cxn>
              <a:cxn ang="0">
                <a:pos x="0" y="0"/>
              </a:cxn>
            </a:cxnLst>
            <a:rect l="0" t="0" r="r" b="b"/>
            <a:pathLst>
              <a:path w="5768" h="1008">
                <a:moveTo>
                  <a:pt x="0" y="0"/>
                </a:moveTo>
                <a:lnTo>
                  <a:pt x="0" y="688"/>
                </a:lnTo>
                <a:cubicBezTo>
                  <a:pt x="72" y="682"/>
                  <a:pt x="776" y="535"/>
                  <a:pt x="2008" y="492"/>
                </a:cubicBezTo>
                <a:cubicBezTo>
                  <a:pt x="3240" y="449"/>
                  <a:pt x="4792" y="608"/>
                  <a:pt x="5768" y="1008"/>
                </a:cubicBezTo>
                <a:lnTo>
                  <a:pt x="5768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2" name="Freeform 68"/>
          <p:cNvSpPr>
            <a:spLocks/>
          </p:cNvSpPr>
          <p:nvPr/>
        </p:nvSpPr>
        <p:spPr bwMode="gray">
          <a:xfrm>
            <a:off x="-12700" y="-12700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93" name="Picture 69" descr="figure07_o copy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gray">
          <a:xfrm>
            <a:off x="600075" y="115888"/>
            <a:ext cx="1079500" cy="792162"/>
          </a:xfrm>
          <a:prstGeom prst="rect">
            <a:avLst/>
          </a:prstGeom>
          <a:noFill/>
        </p:spPr>
      </p:pic>
      <p:pic>
        <p:nvPicPr>
          <p:cNvPr id="1094" name="Picture 70" descr="figure07_b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>
            <a:off x="-12700" y="333375"/>
            <a:ext cx="1439863" cy="1203325"/>
          </a:xfrm>
          <a:prstGeom prst="rect">
            <a:avLst/>
          </a:prstGeom>
          <a:noFill/>
        </p:spPr>
      </p:pic>
      <p:pic>
        <p:nvPicPr>
          <p:cNvPr id="1095" name="Picture 71" descr="figure07_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>
            <a:off x="1174750" y="404813"/>
            <a:ext cx="649288" cy="54292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6288" y="1347788"/>
            <a:ext cx="7758112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E7F76AB-BA48-4A6C-8CFF-BE76C70CFC4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485900" y="20955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072074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Реализация </a:t>
            </a:r>
            <a:r>
              <a:rPr lang="ru-RU" sz="3600" dirty="0">
                <a:solidFill>
                  <a:srgbClr val="C00000"/>
                </a:solidFill>
              </a:rPr>
              <a:t>современных образовательных технологий </a:t>
            </a:r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в системе образования детей  с особыми образовательными потребностями</a:t>
            </a:r>
            <a:endParaRPr lang="ru-RU" sz="4800" dirty="0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142976" y="5214950"/>
            <a:ext cx="7000924" cy="1500198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2024 г</a:t>
            </a:r>
            <a:endParaRPr lang="ru-RU" sz="1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19" name="Text Box 31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89123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28596" y="5572140"/>
            <a:ext cx="8715404" cy="92869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</a:t>
            </a:r>
            <a:r>
              <a:rPr lang="ru-RU" sz="1600" dirty="0" smtClean="0">
                <a:solidFill>
                  <a:srgbClr val="C00000"/>
                </a:solidFill>
                <a:latin typeface="Arial Black" pitchFamily="34" charset="0"/>
              </a:rPr>
              <a:t>Педагогическая </a:t>
            </a:r>
            <a:r>
              <a:rPr lang="ru-RU" sz="1600" dirty="0">
                <a:solidFill>
                  <a:srgbClr val="C00000"/>
                </a:solidFill>
                <a:latin typeface="Arial Black" pitchFamily="34" charset="0"/>
              </a:rPr>
              <a:t>технология </a:t>
            </a:r>
            <a:r>
              <a:rPr lang="ru-RU" sz="1600" dirty="0" smtClean="0"/>
              <a:t> </a:t>
            </a:r>
            <a:r>
              <a:rPr lang="ru-RU" sz="1600" b="1" dirty="0" smtClean="0">
                <a:solidFill>
                  <a:srgbClr val="0070C0"/>
                </a:solidFill>
                <a:latin typeface="Arial Black" pitchFamily="34" charset="0"/>
              </a:rPr>
              <a:t>– это содержательная техника реализации учебного процесса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Arial Black" pitchFamily="34" charset="0"/>
              </a:rPr>
              <a:t>(по определению </a:t>
            </a:r>
            <a:r>
              <a:rPr lang="ru-RU" sz="1600" b="1" dirty="0" smtClean="0">
                <a:solidFill>
                  <a:srgbClr val="C00000"/>
                </a:solidFill>
                <a:latin typeface="Arial Black" pitchFamily="34" charset="0"/>
              </a:rPr>
              <a:t>В.П. Беспалько). </a:t>
            </a:r>
            <a:endParaRPr lang="ru-RU" sz="16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3074" name="Picture 2" descr="C:\Documents and Settings\Admin\Рабочий стол\ф\14023_html_m2288f92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3660058" cy="400052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143240" y="4286256"/>
            <a:ext cx="585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Воробьёв Александр Николаевич, учитель информатики, поделился опытом работы по реализации современных образовательных технологий в работе с детьми  с ОВЗ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Зинаида\Desktop\Desktop\Фото\Воробьёв 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071546"/>
            <a:ext cx="442915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214422"/>
            <a:ext cx="8353425" cy="538322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     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Технологии</a:t>
            </a: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, применяемые при 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    работе </a:t>
            </a: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с детьми с 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ОВЗ: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т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ехнология </a:t>
            </a:r>
            <a:r>
              <a:rPr lang="ru-RU" sz="2400" b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разноуровневого</a:t>
            </a:r>
            <a:r>
              <a:rPr lang="ru-RU" sz="24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обучения;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2060"/>
                </a:solidFill>
              </a:rPr>
              <a:t>к</a:t>
            </a:r>
            <a:r>
              <a:rPr lang="ru-RU" sz="2400" b="1" dirty="0" err="1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оррекционно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- развивающие 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технологии;</a:t>
            </a:r>
            <a:endParaRPr lang="ru-RU" sz="24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т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ехнология </a:t>
            </a:r>
            <a:r>
              <a:rPr lang="ru-RU" sz="24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проблемного 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обучения;</a:t>
            </a:r>
            <a:endParaRPr lang="ru-RU" sz="24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п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роектная деятельность;</a:t>
            </a:r>
            <a:endParaRPr lang="ru-RU" sz="24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и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гровые технологии;</a:t>
            </a:r>
            <a:endParaRPr lang="ru-RU" sz="24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и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нформационно-коммуникационные технологии;</a:t>
            </a:r>
            <a:endParaRPr lang="ru-RU" sz="24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з</a:t>
            </a:r>
            <a:r>
              <a:rPr lang="ru-RU" sz="2400" b="1" dirty="0" err="1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доровьесберегающие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технологии.</a:t>
            </a:r>
            <a:endParaRPr lang="ru-RU" sz="24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ВЗ КУРСЫ 12-26 ИЮНЯ 2017 ГОДА\картинки технологии\img_user_file_55069dc9e11f5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85756" y="142852"/>
            <a:ext cx="4958244" cy="4076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85720" y="4286256"/>
            <a:ext cx="8643998" cy="2031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разноуровневого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обучения  учитывает индивидуальные особенности каждого ребёнка, создаёт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педагогические условия для активной познавательной деятельности учащихся, развивающая их мышление, самостоятельность. Это технология организации учебного процесса, в рамках которой предполагает разный уровень усвоения учебного материала, но не ниже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базового,в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зависимости от способностей и индивидуальных особенностей личности каждого учащегося.</a:t>
            </a:r>
          </a:p>
        </p:txBody>
      </p:sp>
      <p:pic>
        <p:nvPicPr>
          <p:cNvPr id="2050" name="Picture 2" descr="C:\Users\Зинаида\Desktop\Desktop\леонова е в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85720" y="1643050"/>
            <a:ext cx="3143273" cy="2319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283" y="3786190"/>
            <a:ext cx="414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Леонова Елена Викторовна, методист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1071546"/>
            <a:ext cx="72866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Коррекционно-развивающее обучение –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система мер дифференцированного образования,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позволяющая  решать задачи современной помощи детям, испытывающим трудности в обучении и школьной адаптации.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коррекционно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развивающего  обучения направлена на разностороннее развитие личности учащихся, способствует их умственному развитию.</a:t>
            </a:r>
          </a:p>
          <a:p>
            <a:pPr algn="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Абрамова Виктория Львовна, 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учитель музыки</a:t>
            </a:r>
          </a:p>
          <a:p>
            <a:pPr algn="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Чумаченко Наталья Евгеньевна, </a:t>
            </a:r>
          </a:p>
          <a:p>
            <a:pPr algn="r"/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учитель трудового обучения</a:t>
            </a:r>
          </a:p>
          <a:p>
            <a:pPr algn="r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Беляева Инна Владимировна, </a:t>
            </a:r>
          </a:p>
          <a:p>
            <a:pPr algn="r"/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учитель -логопед </a:t>
            </a:r>
          </a:p>
          <a:p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1604" y="0"/>
            <a:ext cx="69294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Коррекционные технологии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3214686"/>
            <a:ext cx="4493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Абрамова Виктория Львовна, учитель</a:t>
            </a:r>
            <a:endParaRPr lang="ru-RU" dirty="0"/>
          </a:p>
        </p:txBody>
      </p:sp>
      <p:pic>
        <p:nvPicPr>
          <p:cNvPr id="3074" name="Picture 2" descr="C:\Users\Зинаида\Desktop\Desktop\Фото\Абрамова В.Л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3714776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Зинаида\Desktop\Desktop\Фото\Чума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1142984"/>
            <a:ext cx="350046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00562" y="3429000"/>
            <a:ext cx="414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Чумаченко Наталья Евгеньевна, учитель</a:t>
            </a:r>
            <a:endParaRPr lang="ru-RU" dirty="0"/>
          </a:p>
        </p:txBody>
      </p:sp>
      <p:pic>
        <p:nvPicPr>
          <p:cNvPr id="3076" name="Picture 4" descr="C:\Users\Зинаида\Desktop\Desktop\Фото\Беляева И.В.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857628"/>
            <a:ext cx="3405157" cy="268156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58" y="6500834"/>
            <a:ext cx="4737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Беляева Инна Владимировна, учитель-логопед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29124" y="4429132"/>
            <a:ext cx="442915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коррекционно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–  развивающего обучения направлена на разностороннее развитие личности учащихся, способствует их умственному развитию.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ВЗ КУРСЫ 12-26 ИЮНЯ 2017 ГОДА\картинки технологии\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1500174"/>
            <a:ext cx="4357718" cy="46474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Информационно-коммуникационные технологии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Внедрение ИКТ в коррекционной школе прежде всего дало возможность улучшить качество обучения, повысить мотивацию к получению и усвоению новых знаний учащихся с ОВЗ.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Зинаида\Desktop\Desktop\настя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571612"/>
            <a:ext cx="4000528" cy="450059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428596" y="6215082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Ковган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Анастасия Николаевна, </a:t>
            </a:r>
          </a:p>
          <a:p>
            <a:pPr algn="r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математики, информатики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285860"/>
            <a:ext cx="421484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 проектов –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современная технология обучения 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 проектов – педагогическая технология,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стержнем которой является исследовательская, познавательная, игровая, творческая деятельность детей, в процессе которой ребёнок познаёт себя и окружающий мир, получает новые знания в реальный продукт.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/>
          </a:p>
        </p:txBody>
      </p:sp>
      <p:pic>
        <p:nvPicPr>
          <p:cNvPr id="5122" name="Picture 2" descr="C:\Users\Зинаида\Desktop\Desktop\аля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3116"/>
            <a:ext cx="4405289" cy="298733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5214950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Миронюк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Алина Дмитриевна,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- дефектолог</a:t>
            </a:r>
          </a:p>
        </p:txBody>
      </p:sp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857233"/>
            <a:ext cx="864399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технологии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позволяют решить приоритетные задачи современного школьного образования- задачи сохранения, поддержания и обогащения здоровья, обеспечения эмоциональной комфортности и позитивного  психологического самочувствия ребёнка в процессе общения  со сверстниками и взрослыми в школе и семье.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 технология обучения в коррекционной школе позволяет не только сохранить здоровье детей с ОВЗ, но и повысить эффективность учебного процесса.</a:t>
            </a:r>
          </a:p>
          <a:p>
            <a:pPr algn="r"/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Ковган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Дмитрий Александрович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адаптивной физической культуры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1000108"/>
            <a:ext cx="66437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 нравственного воспитания</a:t>
            </a:r>
          </a:p>
          <a:p>
            <a:endPara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 этой технологии 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способствует воспитанию в ребенке благородного человека путём раскрытия его личностных качеств;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Укрепляет развитие и становление у учащихся гуманной позиции по отношению к окружающим его людям</a:t>
            </a:r>
          </a:p>
          <a:p>
            <a:pPr algn="r"/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Розевика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Любовь Леонидовна,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Парашина Зинаида Николаевна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воспитатель</a:t>
            </a:r>
          </a:p>
          <a:p>
            <a:pPr algn="r"/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Миронюк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Наталья Васильевна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воспитатель</a:t>
            </a:r>
            <a:endParaRPr lang="ru-RU" sz="2000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214422"/>
            <a:ext cx="857256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Применение современных образовательных технологий  в учебном процессе позволил: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сделать занятия интересными, а поток изучаемой информации доступным;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правлять познавательной деятельностью школьников, учитывать индивидуальные темпы усвоения знаний, умений и навыков, уровень сложностей, интересы обучающихся;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оддержать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интерес к обучению и воспитанию учащихся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творческим проектам, способствовать раскрытию </a:t>
            </a:r>
            <a:r>
              <a:rPr lang="ru-RU" sz="28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индивидуальных </a:t>
            </a:r>
            <a:r>
              <a:rPr lang="ru-RU" sz="28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способностей.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\Рабочий стол\ф\0_8d67e_96018623_ori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928670"/>
            <a:ext cx="5072098" cy="42148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временные технологии в обучении детей с ОВЗ">
  <a:themeElements>
    <a:clrScheme name="cdb2004101gl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cdb2004101g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101gl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1gl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1gl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современные технологии в обучении детей с ОВЗ</Template>
  <TotalTime>534</TotalTime>
  <Words>482</Words>
  <Application>Microsoft PowerPoint</Application>
  <PresentationFormat>Экран (4:3)</PresentationFormat>
  <Paragraphs>61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современные технологии в обучении детей с ОВЗ</vt:lpstr>
      <vt:lpstr> Реализация современных образовательных технологий  в системе образования детей  с особыми образовательными потребностями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современных образовательных технологий в обучении и воспитании детей с ОВЗ </dc:title>
  <dc:creator>Admin</dc:creator>
  <cp:lastModifiedBy>Зинаида</cp:lastModifiedBy>
  <cp:revision>80</cp:revision>
  <dcterms:created xsi:type="dcterms:W3CDTF">2015-03-25T13:07:25Z</dcterms:created>
  <dcterms:modified xsi:type="dcterms:W3CDTF">2024-04-01T18:47:51Z</dcterms:modified>
</cp:coreProperties>
</file>