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1" r:id="rId4"/>
    <p:sldId id="264" r:id="rId5"/>
    <p:sldId id="265" r:id="rId6"/>
    <p:sldId id="267" r:id="rId7"/>
    <p:sldId id="269" r:id="rId8"/>
    <p:sldId id="268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КОУ_КК_ШИ_0010" initials="Г" lastIdx="2" clrIdx="0">
    <p:extLst>
      <p:ext uri="{19B8F6BF-5375-455C-9EA6-DF929625EA0E}">
        <p15:presenceInfo xmlns:p15="http://schemas.microsoft.com/office/powerpoint/2012/main" userId="ГКОУ_КК_ШИ_00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66FF"/>
    <a:srgbClr val="21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2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1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7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9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8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0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6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A1FD-109B-4BBC-9C77-33C0B60A3AC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90B9-6034-4250-96AB-DB55CB86B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vseosvita.ua/0100ih6x-0885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58"/>
            <a:ext cx="9144000" cy="73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1690" y="2348880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5D7F9-FAFD-0FB1-19AC-E124CF3CB7EB}"/>
              </a:ext>
            </a:extLst>
          </p:cNvPr>
          <p:cNvSpPr txBox="1"/>
          <p:nvPr/>
        </p:nvSpPr>
        <p:spPr>
          <a:xfrm>
            <a:off x="1863398" y="2290290"/>
            <a:ext cx="525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учителя-логопеда на тему: «Как заниматься с ребенком дома»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8F3DE-A94D-0AA9-4F40-BBDE2CDD2AE7}"/>
              </a:ext>
            </a:extLst>
          </p:cNvPr>
          <p:cNvSpPr txBox="1"/>
          <p:nvPr/>
        </p:nvSpPr>
        <p:spPr>
          <a:xfrm>
            <a:off x="558011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Беляева И.В.</a:t>
            </a:r>
          </a:p>
        </p:txBody>
      </p:sp>
    </p:spTree>
    <p:extLst>
      <p:ext uri="{BB962C8B-B14F-4D97-AF65-F5344CB8AC3E}">
        <p14:creationId xmlns:p14="http://schemas.microsoft.com/office/powerpoint/2010/main" val="283588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8100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«Каждый ребенок должен слышать семь вещей: 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люблю тебя;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горжусь тобой;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прости;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прощаю тебя;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слушаю;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твоя ответственность;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тебя есть всё что нужно, чтобы добиться успеха».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(Шерри </a:t>
            </a:r>
            <a:r>
              <a:rPr lang="ru-RU" sz="28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Кэмпбелл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b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2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vseosvita.ua/0100ih6x-0885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8677" y="467922"/>
            <a:ext cx="4852821" cy="13594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68677" y="670616"/>
            <a:ext cx="48528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важный фактор в жизни ребёнка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1844822"/>
            <a:ext cx="1487769" cy="12961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23755" y="3167337"/>
            <a:ext cx="3231758" cy="15851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6608" y="3136462"/>
            <a:ext cx="28846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оказывает благотворное воздействие на общее психическое состояние ребёнка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18841" y="3240908"/>
            <a:ext cx="3282779" cy="15851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40553" y="3605945"/>
            <a:ext cx="28393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вызывает встречную активность затрагивая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018841" y="1844822"/>
            <a:ext cx="1641388" cy="1396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288943" y="4826010"/>
            <a:ext cx="1778496" cy="914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45625" y="5683320"/>
            <a:ext cx="1825352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230198" y="5483265"/>
            <a:ext cx="1728192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3531251" y="5083155"/>
            <a:ext cx="12938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387316" y="5940465"/>
            <a:ext cx="13419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</a:t>
            </a:r>
          </a:p>
        </p:txBody>
      </p:sp>
      <p:sp>
        <p:nvSpPr>
          <p:cNvPr id="1033" name="Прямоугольник 1032"/>
          <p:cNvSpPr/>
          <p:nvPr/>
        </p:nvSpPr>
        <p:spPr>
          <a:xfrm>
            <a:off x="7264475" y="5740410"/>
            <a:ext cx="17138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</p:txBody>
      </p:sp>
      <p:cxnSp>
        <p:nvCxnSpPr>
          <p:cNvPr id="1041" name="Прямая со стрелкой 1040"/>
          <p:cNvCxnSpPr/>
          <p:nvPr/>
        </p:nvCxnSpPr>
        <p:spPr>
          <a:xfrm flipH="1">
            <a:off x="4293549" y="4509120"/>
            <a:ext cx="1093767" cy="316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>
            <a:endCxn id="22" idx="0"/>
          </p:cNvCxnSpPr>
          <p:nvPr/>
        </p:nvCxnSpPr>
        <p:spPr>
          <a:xfrm flipH="1">
            <a:off x="6058301" y="4826010"/>
            <a:ext cx="261054" cy="85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/>
          <p:nvPr/>
        </p:nvCxnSpPr>
        <p:spPr>
          <a:xfrm>
            <a:off x="7452320" y="4752439"/>
            <a:ext cx="627586" cy="730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0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vseosvita.ua/0100ih6x-0885/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51456"/>
            <a:ext cx="5098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РАЗВИТИЯ ДЫХАНИЯ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192" y="3163531"/>
            <a:ext cx="2932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«Шторм в стакане»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b="5600"/>
          <a:stretch/>
        </p:blipFill>
        <p:spPr bwMode="auto">
          <a:xfrm>
            <a:off x="625870" y="3670348"/>
            <a:ext cx="2374856" cy="2304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www.maam.ru/upload/blogs/detsad-413612-14672244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8" r="68373" b="14223"/>
          <a:stretch/>
        </p:blipFill>
        <p:spPr bwMode="auto">
          <a:xfrm>
            <a:off x="662747" y="836712"/>
            <a:ext cx="2253773" cy="22968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6923" t="26227" r="49519" b="28449"/>
          <a:stretch/>
        </p:blipFill>
        <p:spPr bwMode="auto">
          <a:xfrm>
            <a:off x="6300191" y="855761"/>
            <a:ext cx="2324191" cy="22587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8102" y="4782343"/>
            <a:ext cx="1872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«Кораблик»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3170458"/>
            <a:ext cx="1576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«Прятки»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624" y="5974604"/>
            <a:ext cx="24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«Снежная буря»</a:t>
            </a:r>
          </a:p>
        </p:txBody>
      </p:sp>
      <p:pic>
        <p:nvPicPr>
          <p:cNvPr id="1029" name="Picture 5" descr="http://stopautism.ru/wp-content/uploads/2017/02/slide_522-%D0%BA%D0%BE%D0%BF%D0%B8%D1%8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8" t="68794" r="1653"/>
          <a:stretch/>
        </p:blipFill>
        <p:spPr bwMode="auto">
          <a:xfrm>
            <a:off x="6300191" y="3752428"/>
            <a:ext cx="2324190" cy="22221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19561" y="5972371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«Лабиринт»</a:t>
            </a:r>
          </a:p>
        </p:txBody>
      </p:sp>
      <p:pic>
        <p:nvPicPr>
          <p:cNvPr id="1031" name="Picture 7" descr="https://shipicinads.edusite.ru/images/clip_image01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r="17149"/>
          <a:stretch/>
        </p:blipFill>
        <p:spPr bwMode="auto">
          <a:xfrm>
            <a:off x="3464766" y="2348880"/>
            <a:ext cx="2416819" cy="23925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0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5626968" cy="9417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ТЕХНИЧЕСКИЕ ПРАВИЛА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ВЫПОЛНЕНИЯ УПРАЖНЕНИЙ: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812868" cy="4552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Воздух набирать через нос.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Плечи не поднимать.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Выдох должен быть длительным и плавным.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Необходимо следить, за тем, чтобы не надувались щеки (для начала их можно придерживать руками).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Нельзя много раз подряд повторять упражнения, так как это может привести к головокружению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74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rot="10800000">
            <a:off x="395536" y="3438841"/>
            <a:ext cx="2232248" cy="1404156"/>
          </a:xfrm>
          <a:prstGeom prst="wedgeRoundRectCallout">
            <a:avLst>
              <a:gd name="adj1" fmla="val -102139"/>
              <a:gd name="adj2" fmla="val 14834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0800000">
            <a:off x="2559154" y="4978752"/>
            <a:ext cx="2232248" cy="1404156"/>
          </a:xfrm>
          <a:prstGeom prst="wedgeRoundRectCallout">
            <a:avLst>
              <a:gd name="adj1" fmla="val -44417"/>
              <a:gd name="adj2" fmla="val 25786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10800000">
            <a:off x="6372200" y="3947759"/>
            <a:ext cx="2232248" cy="1404156"/>
          </a:xfrm>
          <a:prstGeom prst="wedgeRoundRectCallout">
            <a:avLst>
              <a:gd name="adj1" fmla="val 94608"/>
              <a:gd name="adj2" fmla="val 18879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990" y="3924776"/>
            <a:ext cx="1245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ЯЗЫК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32893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ГУБЫ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54977" y="4319777"/>
            <a:ext cx="121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НЁБО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511660" y="476672"/>
            <a:ext cx="6559484" cy="179487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44" y="835090"/>
            <a:ext cx="60483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71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-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40960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ПРИМЕРЫ УПРАЖНЕНИЙ </a:t>
            </a: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 АРТИКУЛЯЦИОННОЙ БУСИНОЙ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017" y="3189765"/>
            <a:ext cx="2742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«Острый язычок»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5524" y="3198164"/>
            <a:ext cx="17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«Маятник»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2290" y="5829811"/>
            <a:ext cx="13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«Силач»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813497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«Лифт»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27" y="1224257"/>
            <a:ext cx="2755890" cy="19801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un9-34.userapi.com/impg/Zc1U4dmr8bzNwpzLL09NZ0R2Hofr62jccofXlw/NYHLNwfF65Q.jpg?size=1280x960&amp;quality=96&amp;sign=7ccf6b1c3425ec35da5e322791eecec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t="17461" r="38057" b="40007"/>
          <a:stretch/>
        </p:blipFill>
        <p:spPr bwMode="auto">
          <a:xfrm>
            <a:off x="667264" y="1224257"/>
            <a:ext cx="2937541" cy="19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16261" r="24717" b="30225"/>
          <a:stretch/>
        </p:blipFill>
        <p:spPr bwMode="auto">
          <a:xfrm>
            <a:off x="5378874" y="3714113"/>
            <a:ext cx="2937542" cy="206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2247" r="15291" b="18009"/>
          <a:stretch/>
        </p:blipFill>
        <p:spPr bwMode="auto">
          <a:xfrm>
            <a:off x="667264" y="3799937"/>
            <a:ext cx="2891699" cy="20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87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3" y="3443560"/>
            <a:ext cx="1652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70" y="3443560"/>
            <a:ext cx="2832372" cy="5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1273" y="6137488"/>
            <a:ext cx="983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«Гол»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332656"/>
            <a:ext cx="57372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34663" r="20530" b="15057"/>
          <a:stretch/>
        </p:blipFill>
        <p:spPr bwMode="auto">
          <a:xfrm>
            <a:off x="4571999" y="4089673"/>
            <a:ext cx="2652588" cy="19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sun9-45.userapi.com/impg/llTwwRtBn0BBY9198xDROMr2Jj74FQKlH1_CFw/pzcDUgxD5z4.jpg?size=1280x960&amp;quality=96&amp;sign=99d250310aa8f6247dfa82ad6c57632a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11546" r="28871" b="50000"/>
          <a:stretch/>
        </p:blipFill>
        <p:spPr bwMode="auto">
          <a:xfrm>
            <a:off x="1910658" y="4076474"/>
            <a:ext cx="2619633" cy="19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4" b="25188"/>
          <a:stretch/>
        </p:blipFill>
        <p:spPr bwMode="auto">
          <a:xfrm>
            <a:off x="4987089" y="1557519"/>
            <a:ext cx="2629177" cy="188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r="11971" b="31825"/>
          <a:stretch/>
        </p:blipFill>
        <p:spPr bwMode="auto">
          <a:xfrm>
            <a:off x="1428519" y="1557518"/>
            <a:ext cx="2735694" cy="18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9710" y="604067"/>
            <a:ext cx="4220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ВАЖНО ПОМНИТЬ: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артикуляционную гимнастику проводить нужно ежедневно;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артикуляционную гимнастику выполняют сидя перед зеркалом;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выполнять упражнения желательно 3-4 раза в день по 3-5 минут;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начинать гимнастику лучше с упражнений для губ;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следует предлагать детям более 2-3 упражнений за раз;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каждое упражнение выполняется по 5-7 раз;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статические упражнения выполняются по 10-15 секунд (удержание артикуляционной позы в одном положении). 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0" y="1358458"/>
            <a:ext cx="2922338" cy="21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2617" y="3429000"/>
            <a:ext cx="2922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00FF"/>
                </a:solidFill>
                <a:latin typeface="Times New Roman"/>
                <a:ea typeface="Times New Roman"/>
              </a:rPr>
              <a:t>Разрывание бумаги</a:t>
            </a:r>
            <a:endParaRPr lang="ru-RU" sz="2400" dirty="0">
              <a:solidFill>
                <a:srgbClr val="CC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3429000"/>
            <a:ext cx="317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00FF"/>
                </a:solidFill>
                <a:latin typeface="Times New Roman"/>
                <a:ea typeface="Times New Roman"/>
              </a:rPr>
              <a:t>«Забавные узелочки»</a:t>
            </a:r>
            <a:endParaRPr lang="ru-RU" sz="2400" dirty="0">
              <a:solidFill>
                <a:srgbClr val="CC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155168"/>
            <a:ext cx="4143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00FF"/>
                </a:solidFill>
                <a:latin typeface="Times New Roman"/>
                <a:ea typeface="Times New Roman"/>
              </a:rPr>
              <a:t>Самомассаж зубной щёткой.</a:t>
            </a:r>
            <a:endParaRPr lang="ru-RU" sz="2400" dirty="0">
              <a:solidFill>
                <a:srgbClr val="CC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ПРИМЕРОВ ИГР НА РАЗВИТИЕ МЕЛКОЙ МОТОРИКИ В ДОМАШНИХ УСЛОВИЯХ:</a:t>
            </a:r>
            <a:endParaRPr lang="ru-RU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0" t="438" b="52013"/>
          <a:stretch/>
        </p:blipFill>
        <p:spPr bwMode="auto">
          <a:xfrm>
            <a:off x="2915816" y="3890665"/>
            <a:ext cx="2736304" cy="22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31179" r="50000"/>
          <a:stretch/>
        </p:blipFill>
        <p:spPr bwMode="auto">
          <a:xfrm>
            <a:off x="5940152" y="1358458"/>
            <a:ext cx="2398215" cy="20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178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276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ГКОУ_521</cp:lastModifiedBy>
  <cp:revision>54</cp:revision>
  <dcterms:created xsi:type="dcterms:W3CDTF">2022-02-04T10:11:18Z</dcterms:created>
  <dcterms:modified xsi:type="dcterms:W3CDTF">2025-03-05T12:08:05Z</dcterms:modified>
</cp:coreProperties>
</file>