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4" r:id="rId2"/>
    <p:sldId id="348" r:id="rId3"/>
    <p:sldId id="349" r:id="rId4"/>
    <p:sldId id="352" r:id="rId5"/>
    <p:sldId id="341" r:id="rId6"/>
    <p:sldId id="346" r:id="rId7"/>
    <p:sldId id="333" r:id="rId8"/>
    <p:sldId id="351" r:id="rId9"/>
    <p:sldId id="339" r:id="rId10"/>
    <p:sldId id="354" r:id="rId11"/>
    <p:sldId id="355" r:id="rId12"/>
    <p:sldId id="356" r:id="rId13"/>
    <p:sldId id="357" r:id="rId14"/>
    <p:sldId id="350" r:id="rId1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8455"/>
    <a:srgbClr val="928668"/>
    <a:srgbClr val="F8F200"/>
    <a:srgbClr val="2E3917"/>
    <a:srgbClr val="FFCCFF"/>
    <a:srgbClr val="CAE8AA"/>
    <a:srgbClr val="CCCCFF"/>
    <a:srgbClr val="66CCFF"/>
    <a:srgbClr val="CC99FF"/>
    <a:srgbClr val="F2DB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76" y="-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5715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190500" y="2857500"/>
            <a:ext cx="5715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444500"/>
            <a:ext cx="5105400" cy="2390140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2949887"/>
            <a:ext cx="5114778" cy="917707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5464955"/>
            <a:ext cx="2002464" cy="189085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5464955"/>
            <a:ext cx="2927722" cy="1905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5463540"/>
            <a:ext cx="588336" cy="1905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351531"/>
            <a:ext cx="6255488" cy="1135063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587501"/>
            <a:ext cx="6255488" cy="619589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5464008"/>
            <a:ext cx="2002464" cy="189085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5464008"/>
            <a:ext cx="2895600" cy="1905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5462593"/>
            <a:ext cx="588336" cy="190500"/>
          </a:xfrm>
        </p:spPr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7242048" cy="9525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3520440" cy="377163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333500"/>
            <a:ext cx="3520440" cy="377163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7242048" cy="9525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889500"/>
            <a:ext cx="3520440" cy="3810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4889500"/>
            <a:ext cx="3520440" cy="3810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26533"/>
            <a:ext cx="3520440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426533"/>
            <a:ext cx="3520440" cy="3429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7242048" cy="9525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5897880" cy="97790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47847"/>
            <a:ext cx="5897880" cy="502093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7239000" cy="36431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9" y="837224"/>
            <a:ext cx="4319527" cy="3593811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7" y="832347"/>
            <a:ext cx="4319527" cy="3593811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952500"/>
            <a:ext cx="3429000" cy="17145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2736362"/>
            <a:ext cx="3429000" cy="160020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867502"/>
            <a:ext cx="4206240" cy="350520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29130"/>
            <a:ext cx="1524000" cy="4876271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9"/>
            <a:ext cx="6019800" cy="48762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5464955"/>
            <a:ext cx="2002464" cy="189085"/>
          </a:xfrm>
        </p:spPr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5463540"/>
            <a:ext cx="3657600" cy="1905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5461000"/>
            <a:ext cx="588336" cy="1905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5715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7239000" cy="9525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341180"/>
            <a:ext cx="7239000" cy="40386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5464955"/>
            <a:ext cx="2002464" cy="189085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956142F-7CAE-4798-86AB-0C53A0E10441}" type="datetimeFigureOut">
              <a:rPr lang="ru-RU" smtClean="0"/>
              <a:pPr/>
              <a:t>08.01.2022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5464955"/>
            <a:ext cx="3657600" cy="1905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5463540"/>
            <a:ext cx="588336" cy="1905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http://k.foto.radikal.ru/0701/ad2d67637c35.jpg"/>
          <p:cNvPicPr>
            <a:picLocks noChangeAspect="1" noChangeArrowheads="1"/>
          </p:cNvPicPr>
          <p:nvPr userDrawn="1"/>
        </p:nvPicPr>
        <p:blipFill rotWithShape="1"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" t="1476" r="1343" b="1592"/>
          <a:stretch/>
        </p:blipFill>
        <p:spPr bwMode="auto">
          <a:xfrm>
            <a:off x="-1" y="0"/>
            <a:ext cx="9143999" cy="5715000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Никифорова Н.В.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1357302"/>
            <a:ext cx="6000792" cy="576883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Практико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ориентированный семинар по теме: «Организация государственной итоговой аттестации по трудовому обучению в условиях коррекционной  школы»</a:t>
            </a:r>
          </a:p>
          <a:p>
            <a:pPr algn="ctr">
              <a:lnSpc>
                <a:spcPct val="107000"/>
              </a:lnSpc>
            </a:pP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Руководитель РЦ: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Миронюк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З.Н.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апреля 2021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</a:p>
          <a:p>
            <a:pPr algn="ctr">
              <a:lnSpc>
                <a:spcPct val="107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000250" y="1238768"/>
            <a:ext cx="5143500" cy="36103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643174" y="357169"/>
            <a:ext cx="5715040" cy="785819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РЦ  ГКУО  КК школа-интернат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Медведовской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29137"/>
            <a:ext cx="1500166" cy="1285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Зинаида\Contacts\Documents\Desktop\РЦ 14.04.21\яна отк ур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6"/>
            <a:ext cx="2196703" cy="2928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29136"/>
            <a:ext cx="1500166" cy="1285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67439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государственной итоговой аттестации по трудовому обучению в условиях коррекционной  школы»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2143120"/>
            <a:ext cx="2352692" cy="2143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1285864"/>
            <a:ext cx="5000660" cy="44012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 рекомендации  по  подготовке  и  проведению итоговой  аттестации  по  трудовому  обучению  в  образовательных организациях  Краснодарского  края,  реализующих  адаптированные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общеобразовательные  программы  для  обучающихся  с умственной отсталостью.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основании  приказа  министерства  образования  и  науки Краснодарского края в ГБОУ Краснодарского края «Краснодарский краевой институт  дополнительного  профессионального  образования» создается  комиссия  для  экспертизы  экзаменационных материалов. Состав  комиссии утверждается  приказом  министерством  образования  и  науки Краснодарского края. 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Комиссии осуществляется в два этапа: 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714888"/>
            <a:ext cx="8501122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rgbClr val="000000"/>
                </a:solidFill>
              </a:rPr>
              <a:t> Первый этап (до 10 апреля текущего года.): анализ экзаменационных материалов, предоставленных в электронном виде, и при необходимости их доработка образовательными учреждениями. </a:t>
            </a:r>
          </a:p>
          <a:p>
            <a:r>
              <a:rPr lang="ru-RU" sz="1200" b="1" i="1" dirty="0" smtClean="0">
                <a:solidFill>
                  <a:srgbClr val="000000"/>
                </a:solidFill>
              </a:rPr>
              <a:t>Второй  этап:  проведение  до  20  апреля  заседания  Комиссии,  на которое  каждое  образовательное  учреждение  представляет экзаменационные  материалы  в  бумажном  виде  (разложенные  по </a:t>
            </a:r>
          </a:p>
          <a:p>
            <a:r>
              <a:rPr lang="ru-RU" sz="1200" b="1" i="1" dirty="0" smtClean="0">
                <a:solidFill>
                  <a:srgbClr val="000000"/>
                </a:solidFill>
              </a:rPr>
              <a:t>конвертам)  и  на  электронных  носителях   в  Институт  на Кафедру (</a:t>
            </a:r>
            <a:r>
              <a:rPr lang="ru-RU" sz="1200" b="1" i="1" dirty="0" err="1" smtClean="0">
                <a:solidFill>
                  <a:srgbClr val="000000"/>
                </a:solidFill>
              </a:rPr>
              <a:t>каб</a:t>
            </a:r>
            <a:r>
              <a:rPr lang="ru-RU" sz="1200" b="1" i="1" dirty="0" smtClean="0">
                <a:solidFill>
                  <a:srgbClr val="000000"/>
                </a:solidFill>
              </a:rPr>
              <a:t>. № 316.) </a:t>
            </a:r>
            <a:endParaRPr lang="ru-RU" sz="1200" b="1" i="1" dirty="0">
              <a:solidFill>
                <a:srgbClr val="000000"/>
              </a:solidFill>
            </a:endParaRP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285720" y="3571880"/>
            <a:ext cx="328614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Воробьёва Татьяна Анатольевна, зам. директора по УВР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3257544" cy="37716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e\ФОТО\фото\DSC025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513" y="1285864"/>
            <a:ext cx="3075355" cy="230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2340" y="297638"/>
            <a:ext cx="5640705" cy="4572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214294"/>
          <a:ext cx="8429684" cy="528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409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832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8100" marB="3810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78087">
                <a:tc>
                  <a:txBody>
                    <a:bodyPr/>
                    <a:lstStyle/>
                    <a:p>
                      <a:pPr algn="ctr"/>
                      <a:r>
                        <a:rPr lang="ru-RU" sz="15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Для экспертизы должны быть</a:t>
                      </a:r>
                      <a:r>
                        <a:rPr lang="ru-RU" sz="15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5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представлены: </a:t>
                      </a:r>
                    </a:p>
                    <a:p>
                      <a:pPr algn="ctr"/>
                      <a:endParaRPr lang="ru-RU" sz="1500" b="1" u="sng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Экзаменационные  материалы  для  ИА  по  трудовому  </a:t>
                      </a:r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обуче-нию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, включающие билеты с теоретическими вопросами, а также практическое задание.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Экзаменационные  материалы,  одобренные  Комиссией, пред- </a:t>
                      </a:r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ставляются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  до  25  апреля  </a:t>
                      </a:r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те-кущего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  года  на утверждение  в Министерство образования и науки Краснодарского края. </a:t>
                      </a:r>
                    </a:p>
                    <a:p>
                      <a:pPr algn="l"/>
                      <a:endParaRPr lang="ru-RU" sz="15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5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Экзаменационный материал включает две части</a:t>
                      </a:r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: 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1) билеты с содержанием теоретической части (вопросы) 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2) практическую экзаменационную работу 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8100" marB="381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  по  трудовому  обучению  проводит  экзаменационная комиссия </a:t>
                      </a:r>
                      <a:r>
                        <a:rPr lang="ru-RU" sz="15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в составе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: председателя (директор образовательной организации), заместителя  председателя  (заместитель  директора  по  учебной  работе), членов  комиссии  (учитель  трудового обучения  экзаменуемой  группы, учителя  трудового  обучения  и  учителя  общеобразовательных  дисциплин данного учреждения), могут быть приглашены преподаватели учреждения начального профессионального образования, представители производства и родительской общественности).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5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  экзаменационной  комиссии  и  дата  проведения  экзамена </a:t>
                      </a:r>
                    </a:p>
                    <a:p>
                      <a:pPr algn="l"/>
                      <a:r>
                        <a:rPr lang="ru-RU" sz="15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утверждаются приказом директора образовательной организации.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  экзамена  по  трудовому  обучению  оформляются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протоколом  (приложение  1).  Результаты  квалификационного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экзамена оформляются протоколом (приложение 2).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Изделие,  выполненное  обучающимся  в  ходе  практической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экзаменационной  работы,  хранится  3  года,  а  протокол  оценки  учебно-трудовой деятельности за период обучения – 5 лет.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Выпускникам IX классов, которым не присваивается </a:t>
                      </a:r>
                    </a:p>
                    <a:p>
                      <a:pPr algn="l"/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 разряд,  выдается  производственная  характеристика  с перечнем работ, которые они способны выполнять самостоятельно. </a:t>
                      </a:r>
                    </a:p>
                  </a:txBody>
                  <a:tcPr marL="68580" marR="68580" marT="38100" marB="381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10564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4"/>
            <a:ext cx="8072494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Оценка за экзамен по трудовому обучению выставляется на основании </a:t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оценок,  занесенных  в  протокол  (приложение  1)  практическую </a:t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экзаменационную работу и устный ответ. Решающее значение имеет оценка </a:t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за практическую экзаменационную работу.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785798"/>
            <a:ext cx="3763358" cy="3500462"/>
          </a:xfrm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Приложение 1</a:t>
            </a:r>
          </a:p>
          <a:p>
            <a:pPr>
              <a:buNone/>
            </a:pPr>
            <a:r>
              <a:rPr lang="ru-RU" sz="1200" dirty="0" smtClean="0"/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РОССИЙСКАЯ ФЕДЕРАЦИЯ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(Республика, край, область, город, село)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(специальное (коррекционное) образовательное учреждение)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“      ”__________20__  г. </a:t>
            </a:r>
          </a:p>
          <a:p>
            <a:pPr algn="ctr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ПРОТОКОЛ № 1 </a:t>
            </a:r>
          </a:p>
          <a:p>
            <a:pPr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оценки учебно-трудовой деятельности за период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__________________________обучающихся______класса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Комиссия в составе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председателя_____________________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(Ф.И.О.)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членов___________________________________________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(Ф.И.О.)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оценила учебно-трудовую подготовку выпускников и вынесла следующие  рекомендации: </a:t>
            </a:r>
          </a:p>
          <a:p>
            <a:pPr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285720" y="4214822"/>
          <a:ext cx="7786742" cy="184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040"/>
                <a:gridCol w="1416552"/>
                <a:gridCol w="865195"/>
                <a:gridCol w="1874586"/>
                <a:gridCol w="1153591"/>
                <a:gridCol w="906387"/>
                <a:gridCol w="1112391"/>
              </a:tblGrid>
              <a:tr h="85725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№</a:t>
                      </a:r>
                    </a:p>
                    <a:p>
                      <a:r>
                        <a:rPr lang="ru-RU" sz="1000" dirty="0" err="1" smtClean="0"/>
                        <a:t>п</a:t>
                      </a:r>
                      <a:r>
                        <a:rPr lang="ru-RU" sz="1000" dirty="0" smtClean="0"/>
                        <a:t>/</a:t>
                      </a:r>
                      <a:r>
                        <a:rPr lang="ru-RU" sz="1000" dirty="0" err="1" smtClean="0"/>
                        <a:t>п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Ф.И.О.</a:t>
                      </a:r>
                    </a:p>
                    <a:p>
                      <a:pPr algn="ctr"/>
                      <a:r>
                        <a:rPr lang="ru-RU" sz="1000" dirty="0" smtClean="0"/>
                        <a:t>выпускника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Годовая оценка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Оценка практической</a:t>
                      </a:r>
                      <a:r>
                        <a:rPr lang="ru-RU" sz="10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000" baseline="0" dirty="0" smtClean="0"/>
                        <a:t>экзаменационной работы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Оценка устного ответа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Итоговая оценка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/>
                        <a:t>Рекомен-дации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комис</a:t>
                      </a:r>
                      <a:r>
                        <a:rPr lang="ru-RU" sz="1000" dirty="0" smtClean="0"/>
                        <a:t>- сии</a:t>
                      </a:r>
                      <a:endParaRPr lang="ru-RU" sz="1000" dirty="0"/>
                    </a:p>
                  </a:txBody>
                  <a:tcPr/>
                </a:tc>
              </a:tr>
              <a:tr h="493645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3645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214810" y="714360"/>
            <a:ext cx="40005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Приложение 2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sz="1100" dirty="0" smtClean="0"/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РОССИЙСКАЯ ФЕДЕРАЦИЯ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(Республика, край, область, город, село)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(специальное (коррекционное) образовательное учреждение)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“      ”__________20__  г. </a:t>
            </a:r>
          </a:p>
          <a:p>
            <a:pPr algn="ctr"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ПРОТОКОЛ № 1 </a:t>
            </a:r>
          </a:p>
          <a:p>
            <a:pPr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оценки учебно-трудовой деятельности за период углубленной трудовой    </a:t>
            </a:r>
            <a:r>
              <a:rPr lang="ru-RU" sz="1100" b="1" dirty="0" err="1" smtClean="0">
                <a:latin typeface="Times New Roman" pitchFamily="18" charset="0"/>
                <a:cs typeface="Times New Roman" pitchFamily="18" charset="0"/>
              </a:rPr>
              <a:t>подготовки____________обучающихся____класса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Комиссия в составе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председателя_____________________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(Ф.И.О.) </a:t>
            </a: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членов___________________________________________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(Ф.И.О.) </a:t>
            </a:r>
          </a:p>
          <a:p>
            <a:pPr>
              <a:buNone/>
            </a:pP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оценила учебно-трудовую подготовку выпускников и вынесла следующие  рекомендации: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66700"/>
            <a:ext cx="7929618" cy="952500"/>
          </a:xfrm>
        </p:spPr>
        <p:txBody>
          <a:bodyPr>
            <a:noAutofit/>
          </a:bodyPr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МАСТЕР-КЛАСС.  Открытый урок цветоводства и декоративного садоводства в 5 классе. 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ТЕМА:«Выбор места в цветнике. Создание клумбы. Практическая работа»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5429268"/>
            <a:ext cx="642942" cy="714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357290" y="5072078"/>
            <a:ext cx="785818" cy="3095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929202"/>
            <a:ext cx="850112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Провела: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Яна Сергеевна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050" name="Picture 2" descr="C:\Users\Зинаида\Contacts\Documents\Desktop\РЦ 14.04.21\яна отк ур\яна 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1202" y="1493043"/>
            <a:ext cx="2928958" cy="2867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Зинаида\Contacts\Documents\Desktop\РЦ 14.04.21\яна отк ур\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740"/>
            <a:ext cx="264320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Зинаида\Contacts\Documents\Desktop\РЦ 14.04.21\яна отк ур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561356"/>
            <a:ext cx="2286016" cy="286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357170"/>
            <a:ext cx="492922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8A1D9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572012"/>
            <a:ext cx="778674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Провела: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Яна Сергеевна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3074" name="Picture 2" descr="C:\Users\Зинаида\Contacts\Documents\Desktop\РЦ 14.04.21\яна отк ур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08" y="1453629"/>
            <a:ext cx="2571768" cy="2648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Зинаида\Contacts\Documents\Desktop\РЦ 14.04.21\яна отк ур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572132" y="985292"/>
            <a:ext cx="2500330" cy="3291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Зинаида\Contacts\Documents\Desktop\РЦ 14.04.21\яна отк ур\я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6018" y="1345332"/>
            <a:ext cx="2643206" cy="2864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500166" y="357170"/>
            <a:ext cx="514353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8A1D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</a:t>
            </a:r>
            <a:endParaRPr lang="ru-RU" b="1" dirty="0">
              <a:solidFill>
                <a:srgbClr val="08A1D9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00034" y="500046"/>
            <a:ext cx="750099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стер –класс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Открытый урок швейного дела  в 8 классе.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Соединение кокетки с основной деталью на образце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C:\Users\Зинаида\Contacts\Documents\Desktop\РЦ 14.04.21\чумач отк ур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543218"/>
            <a:ext cx="2214578" cy="2435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9" name="Picture 3" descr="C:\Users\Зинаида\Contacts\Documents\Desktop\РЦ 14.04.21\чумач отк ур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2701" y="1687234"/>
            <a:ext cx="2192780" cy="214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C:\Users\Зинаида\Contacts\Documents\Desktop\РЦ 14.04.21\чумач отк ур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70056" y="1553214"/>
            <a:ext cx="2357455" cy="2335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14282" y="4572012"/>
            <a:ext cx="7929618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Провела: Чумаченко Наталья Николаевна</a:t>
            </a: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 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357170"/>
            <a:ext cx="421484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8A1D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</a:t>
            </a:r>
            <a:endParaRPr lang="ru-RU" b="1" dirty="0">
              <a:solidFill>
                <a:srgbClr val="08A1D9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C:\Users\Зинаида\Contacts\Documents\Desktop\РЦ 14.04.21\чумач отк ур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40"/>
            <a:ext cx="2250282" cy="265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Users\Зинаида\Contacts\Documents\Desktop\РЦ 14.04.21\чумач отк ур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428740"/>
            <a:ext cx="2357454" cy="243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C:\Users\Зинаида\Contacts\Documents\Desktop\РЦ 14.04.21\чумач отк ур\Чумаченк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1714492"/>
            <a:ext cx="2976549" cy="2232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4572012"/>
            <a:ext cx="778674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Провела: Чумаченко Наталья Николаевна</a:t>
            </a: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 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4"/>
            <a:ext cx="771530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Мастер-класс. Открытый урок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цветоводства и декоративного садоводства в 9 классе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Тема урока:«Органические и минеральные удобрения. Подготовка к ГИА.»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4714888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" name="Picture 2" descr="C:\Users\Зинаида\Contacts\Documents\Desktop\РЦ 14.04.21\Андриянова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95536" y="1446946"/>
            <a:ext cx="2357454" cy="286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Зинаида\Contacts\Documents\Desktop\РЦ 14.04.21\Андриянова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554958"/>
            <a:ext cx="2472323" cy="265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Зинаида\Contacts\Documents\Desktop\РЦ 14.04.21\Андриянова\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1303512"/>
            <a:ext cx="2728894" cy="286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5720" y="4657993"/>
            <a:ext cx="771530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Провела: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Андриянова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Анна Николаевна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357170"/>
            <a:ext cx="478634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работа. Подготовка к ГИА.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12"/>
            <a:ext cx="778674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Провела: </a:t>
            </a:r>
            <a:r>
              <a:rPr lang="ru-RU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Андриянова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Анна Николаевна</a:t>
            </a: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 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050" name="Picture 2" descr="C:\Users\Зинаида\Contacts\Documents\Desktop\РЦ 14.04.21\Андриянова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6"/>
            <a:ext cx="2214578" cy="3000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Зинаида\Contacts\Documents\Desktop\РЦ 14.04.21\Андриянова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214426"/>
            <a:ext cx="2283765" cy="2928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Зинаида\Contacts\Documents\Desktop\РЦ 14.04.21\Андриянова\андрияно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1214426"/>
            <a:ext cx="2852027" cy="29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4"/>
            <a:ext cx="7858180" cy="89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Мастер-класс. Открытый урок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штукатурно-малярного дела в 9 классе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Тема урока: «Подготовка основания под укладку керамической плитки. Подготовка к ГИА.»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4714888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657993"/>
            <a:ext cx="771530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Провела: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Конева Валентина Александровна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3074" name="Picture 2" descr="C:\Users\Зинаида\Contacts\Documents\Desktop\РЦ 14.04.21\Конев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28596" y="1561356"/>
            <a:ext cx="2286016" cy="2435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Зинаида\Contacts\Documents\Desktop\РЦ 14.04.21\Конева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560786"/>
            <a:ext cx="2357454" cy="2435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Зинаида\Contacts\Documents\Desktop\РЦ 14.04.21\Конева\конев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1285864"/>
            <a:ext cx="2300276" cy="2939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357170"/>
            <a:ext cx="492922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работа. Подготовка к ГИА.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572012"/>
            <a:ext cx="778674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Провела: Конева Валентина Александровна</a:t>
            </a: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трудового обучения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КК  специальной (коррекционной)  школы-интерната  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Медведовской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098" name="Picture 2" descr="C:\Users\Зинаида\Contacts\Documents\Desktop\РЦ 14.04.21\Конева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28596" y="1214426"/>
            <a:ext cx="2357454" cy="265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Зинаида\Contacts\Documents\Desktop\РЦ 14.04.21\Конева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214426"/>
            <a:ext cx="2286016" cy="265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Зинаида\Contacts\Documents\Desktop\РЦ 14.04.21\Конева\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913284"/>
            <a:ext cx="2357454" cy="3301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ХОНОР 8 с\IMG_20210225_105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071550"/>
            <a:ext cx="228601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D:\ХОНОР 8 с\IMG_20210310_102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71550"/>
            <a:ext cx="2357454" cy="298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D:\ХОНОР 8 с\IMG_20210310_0959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71550"/>
            <a:ext cx="228601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57290" y="285732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работа с выпускниками.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000508"/>
            <a:ext cx="23574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консультация для учащихся 8-9 классов и их родителей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4786326"/>
            <a:ext cx="1285884" cy="928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4143384"/>
            <a:ext cx="2786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преподавателем </a:t>
            </a:r>
            <a:r>
              <a:rPr lang="ru-RU" sz="1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Тимашевского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техникума кадровых ресурсов</a:t>
            </a:r>
            <a:endParaRPr lang="ru-RU" sz="1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952500"/>
            <a:ext cx="3786214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Групповая консультация учащихся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 класса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628" y="4472782"/>
            <a:ext cx="3786214" cy="670718"/>
          </a:xfrm>
        </p:spPr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D:\ХОНОР 8 с\IMG_20210310_10243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8755" b="1875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1385</TotalTime>
  <Words>864</Words>
  <Application>Microsoft Office PowerPoint</Application>
  <PresentationFormat>Экран (16:10)</PresentationFormat>
  <Paragraphs>129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   </vt:lpstr>
      <vt:lpstr>«Организация государственной итоговой аттестации по трудовому обучению в условиях коррекционной  школы»</vt:lpstr>
      <vt:lpstr> </vt:lpstr>
      <vt:lpstr>Оценка за экзамен по трудовому обучению выставляется на основании  оценок,  занесенных  в  протокол  (приложение  1)  практическую  экзаменационную работу и устный ответ. Решающее значение имеет оценка  за практическую экзаменационную работу. </vt:lpstr>
      <vt:lpstr>МАСТЕР-КЛАСС.  Открытый урок цветоводства и декоративного садоводства в 5 классе.  ТЕМА:«Выбор места в цветнике. Создание клумбы. Практическая работа»  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Групповая консультация учащихся  9 класса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Мы-зрители и пассажиры.Никифорова Н.В.</dc:title>
  <dc:creator>Наталья Никифорова</dc:creator>
  <cp:lastModifiedBy>Зинаида</cp:lastModifiedBy>
  <cp:revision>181</cp:revision>
  <dcterms:created xsi:type="dcterms:W3CDTF">2017-12-24T16:16:52Z</dcterms:created>
  <dcterms:modified xsi:type="dcterms:W3CDTF">2022-01-08T10:41:13Z</dcterms:modified>
</cp:coreProperties>
</file>